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257" r:id="rId4"/>
    <p:sldId id="260" r:id="rId5"/>
    <p:sldId id="259" r:id="rId6"/>
    <p:sldId id="261" r:id="rId7"/>
    <p:sldId id="262" r:id="rId8"/>
    <p:sldId id="263" r:id="rId9"/>
    <p:sldId id="264" r:id="rId10"/>
    <p:sldId id="265" r:id="rId11"/>
    <p:sldId id="266" r:id="rId12"/>
    <p:sldId id="267" r:id="rId13"/>
    <p:sldId id="270" r:id="rId14"/>
    <p:sldId id="271" r:id="rId15"/>
    <p:sldId id="272" r:id="rId16"/>
    <p:sldId id="273" r:id="rId17"/>
    <p:sldId id="275" r:id="rId18"/>
    <p:sldId id="268" r:id="rId19"/>
    <p:sldId id="269"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showGuides="1">
      <p:cViewPr varScale="1">
        <p:scale>
          <a:sx n="140" d="100"/>
          <a:sy n="140" d="100"/>
        </p:scale>
        <p:origin x="120" y="3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6C459-E2AA-45E5-9891-D409E2C5CB07}" type="datetimeFigureOut">
              <a:rPr lang="en-US" smtClean="0"/>
              <a:t>3/2/2025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58643-D966-4251-9AE7-65E0BA85C541}" type="slidenum">
              <a:rPr lang="en-US" smtClean="0"/>
              <a:t>‹#›</a:t>
            </a:fld>
            <a:endParaRPr lang="en-US"/>
          </a:p>
        </p:txBody>
      </p:sp>
    </p:spTree>
    <p:extLst>
      <p:ext uri="{BB962C8B-B14F-4D97-AF65-F5344CB8AC3E}">
        <p14:creationId xmlns:p14="http://schemas.microsoft.com/office/powerpoint/2010/main" val="2994418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全球价值链是指将生产过程分割并分布在不同国家。企业专注于特定环节，不生产整个产品。</a:t>
            </a:r>
            <a:endParaRPr lang="en-US" dirty="0"/>
          </a:p>
        </p:txBody>
      </p:sp>
      <p:sp>
        <p:nvSpPr>
          <p:cNvPr id="4" name="灯片编号占位符 3"/>
          <p:cNvSpPr>
            <a:spLocks noGrp="1"/>
          </p:cNvSpPr>
          <p:nvPr>
            <p:ph type="sldNum" sz="quarter" idx="5"/>
          </p:nvPr>
        </p:nvSpPr>
        <p:spPr/>
        <p:txBody>
          <a:bodyPr/>
          <a:lstStyle/>
          <a:p>
            <a:fld id="{3CC58643-D966-4251-9AE7-65E0BA85C541}" type="slidenum">
              <a:rPr lang="en-US" smtClean="0"/>
              <a:t>7</a:t>
            </a:fld>
            <a:endParaRPr lang="en-US"/>
          </a:p>
        </p:txBody>
      </p:sp>
    </p:spTree>
    <p:extLst>
      <p:ext uri="{BB962C8B-B14F-4D97-AF65-F5344CB8AC3E}">
        <p14:creationId xmlns:p14="http://schemas.microsoft.com/office/powerpoint/2010/main" val="332410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20824-15B0-2E50-40F2-FA077CA6C3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ACAA44-99E2-0D05-E1B2-73FD680A4B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8F8B96-F45F-E5A9-8FE1-C5316B543E1A}"/>
              </a:ext>
            </a:extLst>
          </p:cNvPr>
          <p:cNvSpPr>
            <a:spLocks noGrp="1"/>
          </p:cNvSpPr>
          <p:nvPr>
            <p:ph type="dt" sz="half" idx="10"/>
          </p:nvPr>
        </p:nvSpPr>
        <p:spPr/>
        <p:txBody>
          <a:bodyPr/>
          <a:lstStyle/>
          <a:p>
            <a:fld id="{27FDABAD-3A55-4544-A454-5B2DE80864F4}" type="datetimeFigureOut">
              <a:rPr lang="en-US" smtClean="0"/>
              <a:t>3/2/2025</a:t>
            </a:fld>
            <a:endParaRPr lang="en-US"/>
          </a:p>
        </p:txBody>
      </p:sp>
      <p:sp>
        <p:nvSpPr>
          <p:cNvPr id="5" name="Footer Placeholder 4">
            <a:extLst>
              <a:ext uri="{FF2B5EF4-FFF2-40B4-BE49-F238E27FC236}">
                <a16:creationId xmlns:a16="http://schemas.microsoft.com/office/drawing/2014/main" id="{9FF0FB35-BCAF-00C9-830D-DD69E220F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63721A-2CF0-6A89-4C44-DB322125547E}"/>
              </a:ext>
            </a:extLst>
          </p:cNvPr>
          <p:cNvSpPr>
            <a:spLocks noGrp="1"/>
          </p:cNvSpPr>
          <p:nvPr>
            <p:ph type="sldNum" sz="quarter" idx="12"/>
          </p:nvPr>
        </p:nvSpPr>
        <p:spPr/>
        <p:txBody>
          <a:bodyPr/>
          <a:lstStyle/>
          <a:p>
            <a:fld id="{D5865A0E-1C19-4E1B-8351-8859070204B8}" type="slidenum">
              <a:rPr lang="en-US" smtClean="0"/>
              <a:t>‹#›</a:t>
            </a:fld>
            <a:endParaRPr lang="en-US"/>
          </a:p>
        </p:txBody>
      </p:sp>
    </p:spTree>
    <p:extLst>
      <p:ext uri="{BB962C8B-B14F-4D97-AF65-F5344CB8AC3E}">
        <p14:creationId xmlns:p14="http://schemas.microsoft.com/office/powerpoint/2010/main" val="397553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F763-C479-18DD-C5A7-E17C3036D2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616DBD-A4D6-838B-B49C-AB6AF1B21E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00F9F-5B0D-E1C1-C3CC-E322DFA2EDDF}"/>
              </a:ext>
            </a:extLst>
          </p:cNvPr>
          <p:cNvSpPr>
            <a:spLocks noGrp="1"/>
          </p:cNvSpPr>
          <p:nvPr>
            <p:ph type="dt" sz="half" idx="10"/>
          </p:nvPr>
        </p:nvSpPr>
        <p:spPr/>
        <p:txBody>
          <a:bodyPr/>
          <a:lstStyle/>
          <a:p>
            <a:fld id="{27FDABAD-3A55-4544-A454-5B2DE80864F4}" type="datetimeFigureOut">
              <a:rPr lang="en-US" smtClean="0"/>
              <a:t>3/2/2025</a:t>
            </a:fld>
            <a:endParaRPr lang="en-US"/>
          </a:p>
        </p:txBody>
      </p:sp>
      <p:sp>
        <p:nvSpPr>
          <p:cNvPr id="5" name="Footer Placeholder 4">
            <a:extLst>
              <a:ext uri="{FF2B5EF4-FFF2-40B4-BE49-F238E27FC236}">
                <a16:creationId xmlns:a16="http://schemas.microsoft.com/office/drawing/2014/main" id="{F43B0B23-3D9D-3086-7EF2-4F9B686CD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F1C9C-B41A-46C2-2CA8-7F9A334E3A7C}"/>
              </a:ext>
            </a:extLst>
          </p:cNvPr>
          <p:cNvSpPr>
            <a:spLocks noGrp="1"/>
          </p:cNvSpPr>
          <p:nvPr>
            <p:ph type="sldNum" sz="quarter" idx="12"/>
          </p:nvPr>
        </p:nvSpPr>
        <p:spPr/>
        <p:txBody>
          <a:bodyPr/>
          <a:lstStyle/>
          <a:p>
            <a:fld id="{D5865A0E-1C19-4E1B-8351-8859070204B8}" type="slidenum">
              <a:rPr lang="en-US" smtClean="0"/>
              <a:t>‹#›</a:t>
            </a:fld>
            <a:endParaRPr lang="en-US"/>
          </a:p>
        </p:txBody>
      </p:sp>
    </p:spTree>
    <p:extLst>
      <p:ext uri="{BB962C8B-B14F-4D97-AF65-F5344CB8AC3E}">
        <p14:creationId xmlns:p14="http://schemas.microsoft.com/office/powerpoint/2010/main" val="1471504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AED4D-4D30-1DA6-C40F-243E2C3F2F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22EEA0-27C8-8BDC-8075-F3B19957F8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CE6B3-68F3-984D-074B-94C95F2183D5}"/>
              </a:ext>
            </a:extLst>
          </p:cNvPr>
          <p:cNvSpPr>
            <a:spLocks noGrp="1"/>
          </p:cNvSpPr>
          <p:nvPr>
            <p:ph type="dt" sz="half" idx="10"/>
          </p:nvPr>
        </p:nvSpPr>
        <p:spPr/>
        <p:txBody>
          <a:bodyPr/>
          <a:lstStyle/>
          <a:p>
            <a:fld id="{27FDABAD-3A55-4544-A454-5B2DE80864F4}" type="datetimeFigureOut">
              <a:rPr lang="en-US" smtClean="0"/>
              <a:t>3/2/2025</a:t>
            </a:fld>
            <a:endParaRPr lang="en-US"/>
          </a:p>
        </p:txBody>
      </p:sp>
      <p:sp>
        <p:nvSpPr>
          <p:cNvPr id="5" name="Footer Placeholder 4">
            <a:extLst>
              <a:ext uri="{FF2B5EF4-FFF2-40B4-BE49-F238E27FC236}">
                <a16:creationId xmlns:a16="http://schemas.microsoft.com/office/drawing/2014/main" id="{B21C9574-1779-5CAC-E211-A77113FB3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85E18-5856-83D3-1258-A4042195B3DE}"/>
              </a:ext>
            </a:extLst>
          </p:cNvPr>
          <p:cNvSpPr>
            <a:spLocks noGrp="1"/>
          </p:cNvSpPr>
          <p:nvPr>
            <p:ph type="sldNum" sz="quarter" idx="12"/>
          </p:nvPr>
        </p:nvSpPr>
        <p:spPr/>
        <p:txBody>
          <a:bodyPr/>
          <a:lstStyle/>
          <a:p>
            <a:fld id="{D5865A0E-1C19-4E1B-8351-8859070204B8}" type="slidenum">
              <a:rPr lang="en-US" smtClean="0"/>
              <a:t>‹#›</a:t>
            </a:fld>
            <a:endParaRPr lang="en-US"/>
          </a:p>
        </p:txBody>
      </p:sp>
    </p:spTree>
    <p:extLst>
      <p:ext uri="{BB962C8B-B14F-4D97-AF65-F5344CB8AC3E}">
        <p14:creationId xmlns:p14="http://schemas.microsoft.com/office/powerpoint/2010/main" val="209333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FD2A-2560-6F20-C49E-5F61B5E651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139FD7-8A76-084A-2BFD-8373A2A39A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A24D0C-81B6-7F0E-DD91-62A3023F4CA2}"/>
              </a:ext>
            </a:extLst>
          </p:cNvPr>
          <p:cNvSpPr>
            <a:spLocks noGrp="1"/>
          </p:cNvSpPr>
          <p:nvPr>
            <p:ph type="dt" sz="half" idx="10"/>
          </p:nvPr>
        </p:nvSpPr>
        <p:spPr/>
        <p:txBody>
          <a:bodyPr/>
          <a:lstStyle/>
          <a:p>
            <a:fld id="{27FDABAD-3A55-4544-A454-5B2DE80864F4}" type="datetimeFigureOut">
              <a:rPr lang="en-US" smtClean="0"/>
              <a:t>3/2/2025</a:t>
            </a:fld>
            <a:endParaRPr lang="en-US"/>
          </a:p>
        </p:txBody>
      </p:sp>
      <p:sp>
        <p:nvSpPr>
          <p:cNvPr id="5" name="Footer Placeholder 4">
            <a:extLst>
              <a:ext uri="{FF2B5EF4-FFF2-40B4-BE49-F238E27FC236}">
                <a16:creationId xmlns:a16="http://schemas.microsoft.com/office/drawing/2014/main" id="{27AD1C10-0EC1-5ED8-B3EB-CE4A83DBD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1F3EF-FD2A-1CA7-1008-473F8FFB8D0C}"/>
              </a:ext>
            </a:extLst>
          </p:cNvPr>
          <p:cNvSpPr>
            <a:spLocks noGrp="1"/>
          </p:cNvSpPr>
          <p:nvPr>
            <p:ph type="sldNum" sz="quarter" idx="12"/>
          </p:nvPr>
        </p:nvSpPr>
        <p:spPr/>
        <p:txBody>
          <a:bodyPr/>
          <a:lstStyle/>
          <a:p>
            <a:fld id="{D5865A0E-1C19-4E1B-8351-8859070204B8}" type="slidenum">
              <a:rPr lang="en-US" smtClean="0"/>
              <a:t>‹#›</a:t>
            </a:fld>
            <a:endParaRPr lang="en-US"/>
          </a:p>
        </p:txBody>
      </p:sp>
    </p:spTree>
    <p:extLst>
      <p:ext uri="{BB962C8B-B14F-4D97-AF65-F5344CB8AC3E}">
        <p14:creationId xmlns:p14="http://schemas.microsoft.com/office/powerpoint/2010/main" val="313855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602FE-A0BB-1AB3-1D3F-4F1AD3D424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089172-509F-3521-6FA1-965AB754D7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BC626B-2BD0-B0FE-526D-2EB7A462EF88}"/>
              </a:ext>
            </a:extLst>
          </p:cNvPr>
          <p:cNvSpPr>
            <a:spLocks noGrp="1"/>
          </p:cNvSpPr>
          <p:nvPr>
            <p:ph type="dt" sz="half" idx="10"/>
          </p:nvPr>
        </p:nvSpPr>
        <p:spPr/>
        <p:txBody>
          <a:bodyPr/>
          <a:lstStyle/>
          <a:p>
            <a:fld id="{27FDABAD-3A55-4544-A454-5B2DE80864F4}" type="datetimeFigureOut">
              <a:rPr lang="en-US" smtClean="0"/>
              <a:t>3/2/2025</a:t>
            </a:fld>
            <a:endParaRPr lang="en-US"/>
          </a:p>
        </p:txBody>
      </p:sp>
      <p:sp>
        <p:nvSpPr>
          <p:cNvPr id="5" name="Footer Placeholder 4">
            <a:extLst>
              <a:ext uri="{FF2B5EF4-FFF2-40B4-BE49-F238E27FC236}">
                <a16:creationId xmlns:a16="http://schemas.microsoft.com/office/drawing/2014/main" id="{ED615F0F-6ED6-FDEC-5E23-BC545269D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60163-233E-750A-4217-5ABDD77A7972}"/>
              </a:ext>
            </a:extLst>
          </p:cNvPr>
          <p:cNvSpPr>
            <a:spLocks noGrp="1"/>
          </p:cNvSpPr>
          <p:nvPr>
            <p:ph type="sldNum" sz="quarter" idx="12"/>
          </p:nvPr>
        </p:nvSpPr>
        <p:spPr/>
        <p:txBody>
          <a:bodyPr/>
          <a:lstStyle/>
          <a:p>
            <a:fld id="{D5865A0E-1C19-4E1B-8351-8859070204B8}" type="slidenum">
              <a:rPr lang="en-US" smtClean="0"/>
              <a:t>‹#›</a:t>
            </a:fld>
            <a:endParaRPr lang="en-US"/>
          </a:p>
        </p:txBody>
      </p:sp>
    </p:spTree>
    <p:extLst>
      <p:ext uri="{BB962C8B-B14F-4D97-AF65-F5344CB8AC3E}">
        <p14:creationId xmlns:p14="http://schemas.microsoft.com/office/powerpoint/2010/main" val="3884862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89743-4165-2789-AF67-9BCC21DFBE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38957C-A35F-7B92-C42C-408548F80C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8778CF-0C3F-344C-55BD-F4410F1B91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BF3EEA-2429-6BD0-D39A-40CDA63C01A0}"/>
              </a:ext>
            </a:extLst>
          </p:cNvPr>
          <p:cNvSpPr>
            <a:spLocks noGrp="1"/>
          </p:cNvSpPr>
          <p:nvPr>
            <p:ph type="dt" sz="half" idx="10"/>
          </p:nvPr>
        </p:nvSpPr>
        <p:spPr/>
        <p:txBody>
          <a:bodyPr/>
          <a:lstStyle/>
          <a:p>
            <a:fld id="{27FDABAD-3A55-4544-A454-5B2DE80864F4}" type="datetimeFigureOut">
              <a:rPr lang="en-US" smtClean="0"/>
              <a:t>3/2/2025</a:t>
            </a:fld>
            <a:endParaRPr lang="en-US"/>
          </a:p>
        </p:txBody>
      </p:sp>
      <p:sp>
        <p:nvSpPr>
          <p:cNvPr id="6" name="Footer Placeholder 5">
            <a:extLst>
              <a:ext uri="{FF2B5EF4-FFF2-40B4-BE49-F238E27FC236}">
                <a16:creationId xmlns:a16="http://schemas.microsoft.com/office/drawing/2014/main" id="{ACD4B859-90CC-D78D-94BB-72ACCCCD9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841A6-086B-245D-5506-66538727BCA5}"/>
              </a:ext>
            </a:extLst>
          </p:cNvPr>
          <p:cNvSpPr>
            <a:spLocks noGrp="1"/>
          </p:cNvSpPr>
          <p:nvPr>
            <p:ph type="sldNum" sz="quarter" idx="12"/>
          </p:nvPr>
        </p:nvSpPr>
        <p:spPr/>
        <p:txBody>
          <a:bodyPr/>
          <a:lstStyle/>
          <a:p>
            <a:fld id="{D5865A0E-1C19-4E1B-8351-8859070204B8}" type="slidenum">
              <a:rPr lang="en-US" smtClean="0"/>
              <a:t>‹#›</a:t>
            </a:fld>
            <a:endParaRPr lang="en-US"/>
          </a:p>
        </p:txBody>
      </p:sp>
    </p:spTree>
    <p:extLst>
      <p:ext uri="{BB962C8B-B14F-4D97-AF65-F5344CB8AC3E}">
        <p14:creationId xmlns:p14="http://schemas.microsoft.com/office/powerpoint/2010/main" val="182215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BA196-EAD7-EABD-4D8D-39CA106951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3A5982-44A9-E4E3-927B-4CD7366DE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0F3D9B-EC3F-E814-858C-4F25C37FED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E387-CD5D-B341-D343-C8ADF25134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E6F522-FEC8-F1EE-8DF6-E60F9B3138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86481F-DFBE-838C-F0B1-5540247B06C4}"/>
              </a:ext>
            </a:extLst>
          </p:cNvPr>
          <p:cNvSpPr>
            <a:spLocks noGrp="1"/>
          </p:cNvSpPr>
          <p:nvPr>
            <p:ph type="dt" sz="half" idx="10"/>
          </p:nvPr>
        </p:nvSpPr>
        <p:spPr/>
        <p:txBody>
          <a:bodyPr/>
          <a:lstStyle/>
          <a:p>
            <a:fld id="{27FDABAD-3A55-4544-A454-5B2DE80864F4}" type="datetimeFigureOut">
              <a:rPr lang="en-US" smtClean="0"/>
              <a:t>3/2/2025</a:t>
            </a:fld>
            <a:endParaRPr lang="en-US"/>
          </a:p>
        </p:txBody>
      </p:sp>
      <p:sp>
        <p:nvSpPr>
          <p:cNvPr id="8" name="Footer Placeholder 7">
            <a:extLst>
              <a:ext uri="{FF2B5EF4-FFF2-40B4-BE49-F238E27FC236}">
                <a16:creationId xmlns:a16="http://schemas.microsoft.com/office/drawing/2014/main" id="{6C5CD3EE-211B-1540-19D5-F0889F9068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0671C1-ED24-48DE-A59C-FBAFC54F558C}"/>
              </a:ext>
            </a:extLst>
          </p:cNvPr>
          <p:cNvSpPr>
            <a:spLocks noGrp="1"/>
          </p:cNvSpPr>
          <p:nvPr>
            <p:ph type="sldNum" sz="quarter" idx="12"/>
          </p:nvPr>
        </p:nvSpPr>
        <p:spPr/>
        <p:txBody>
          <a:bodyPr/>
          <a:lstStyle/>
          <a:p>
            <a:fld id="{D5865A0E-1C19-4E1B-8351-8859070204B8}" type="slidenum">
              <a:rPr lang="en-US" smtClean="0"/>
              <a:t>‹#›</a:t>
            </a:fld>
            <a:endParaRPr lang="en-US"/>
          </a:p>
        </p:txBody>
      </p:sp>
    </p:spTree>
    <p:extLst>
      <p:ext uri="{BB962C8B-B14F-4D97-AF65-F5344CB8AC3E}">
        <p14:creationId xmlns:p14="http://schemas.microsoft.com/office/powerpoint/2010/main" val="2041066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B45F-7EC1-F1A9-8B3D-2D6AC5D092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0BFC0C-E82A-75F5-3D1A-EAF548F3C618}"/>
              </a:ext>
            </a:extLst>
          </p:cNvPr>
          <p:cNvSpPr>
            <a:spLocks noGrp="1"/>
          </p:cNvSpPr>
          <p:nvPr>
            <p:ph type="dt" sz="half" idx="10"/>
          </p:nvPr>
        </p:nvSpPr>
        <p:spPr/>
        <p:txBody>
          <a:bodyPr/>
          <a:lstStyle/>
          <a:p>
            <a:fld id="{27FDABAD-3A55-4544-A454-5B2DE80864F4}" type="datetimeFigureOut">
              <a:rPr lang="en-US" smtClean="0"/>
              <a:t>3/2/2025</a:t>
            </a:fld>
            <a:endParaRPr lang="en-US"/>
          </a:p>
        </p:txBody>
      </p:sp>
      <p:sp>
        <p:nvSpPr>
          <p:cNvPr id="4" name="Footer Placeholder 3">
            <a:extLst>
              <a:ext uri="{FF2B5EF4-FFF2-40B4-BE49-F238E27FC236}">
                <a16:creationId xmlns:a16="http://schemas.microsoft.com/office/drawing/2014/main" id="{2DBE7B51-8728-CF1F-1DD6-9E05AFD077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6ADDB7-23EE-5545-F5F2-503B90E58F59}"/>
              </a:ext>
            </a:extLst>
          </p:cNvPr>
          <p:cNvSpPr>
            <a:spLocks noGrp="1"/>
          </p:cNvSpPr>
          <p:nvPr>
            <p:ph type="sldNum" sz="quarter" idx="12"/>
          </p:nvPr>
        </p:nvSpPr>
        <p:spPr/>
        <p:txBody>
          <a:bodyPr/>
          <a:lstStyle/>
          <a:p>
            <a:fld id="{D5865A0E-1C19-4E1B-8351-8859070204B8}" type="slidenum">
              <a:rPr lang="en-US" smtClean="0"/>
              <a:t>‹#›</a:t>
            </a:fld>
            <a:endParaRPr lang="en-US"/>
          </a:p>
        </p:txBody>
      </p:sp>
    </p:spTree>
    <p:extLst>
      <p:ext uri="{BB962C8B-B14F-4D97-AF65-F5344CB8AC3E}">
        <p14:creationId xmlns:p14="http://schemas.microsoft.com/office/powerpoint/2010/main" val="27294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2C45B-8551-4171-CD34-79E95F68EB51}"/>
              </a:ext>
            </a:extLst>
          </p:cNvPr>
          <p:cNvSpPr>
            <a:spLocks noGrp="1"/>
          </p:cNvSpPr>
          <p:nvPr>
            <p:ph type="dt" sz="half" idx="10"/>
          </p:nvPr>
        </p:nvSpPr>
        <p:spPr/>
        <p:txBody>
          <a:bodyPr/>
          <a:lstStyle/>
          <a:p>
            <a:fld id="{27FDABAD-3A55-4544-A454-5B2DE80864F4}" type="datetimeFigureOut">
              <a:rPr lang="en-US" smtClean="0"/>
              <a:t>3/2/2025</a:t>
            </a:fld>
            <a:endParaRPr lang="en-US"/>
          </a:p>
        </p:txBody>
      </p:sp>
      <p:sp>
        <p:nvSpPr>
          <p:cNvPr id="3" name="Footer Placeholder 2">
            <a:extLst>
              <a:ext uri="{FF2B5EF4-FFF2-40B4-BE49-F238E27FC236}">
                <a16:creationId xmlns:a16="http://schemas.microsoft.com/office/drawing/2014/main" id="{17760A91-BD5E-DFF5-FB6C-E98027D357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D2F1BC-3464-6776-81B1-7879FEF502D1}"/>
              </a:ext>
            </a:extLst>
          </p:cNvPr>
          <p:cNvSpPr>
            <a:spLocks noGrp="1"/>
          </p:cNvSpPr>
          <p:nvPr>
            <p:ph type="sldNum" sz="quarter" idx="12"/>
          </p:nvPr>
        </p:nvSpPr>
        <p:spPr/>
        <p:txBody>
          <a:bodyPr/>
          <a:lstStyle/>
          <a:p>
            <a:fld id="{D5865A0E-1C19-4E1B-8351-8859070204B8}" type="slidenum">
              <a:rPr lang="en-US" smtClean="0"/>
              <a:t>‹#›</a:t>
            </a:fld>
            <a:endParaRPr lang="en-US"/>
          </a:p>
        </p:txBody>
      </p:sp>
    </p:spTree>
    <p:extLst>
      <p:ext uri="{BB962C8B-B14F-4D97-AF65-F5344CB8AC3E}">
        <p14:creationId xmlns:p14="http://schemas.microsoft.com/office/powerpoint/2010/main" val="3868581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795F-55C1-D808-615F-B0A16B3F79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A4DA9C-7562-F605-165B-77E65CF05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8338CF-3922-1F68-EE2B-D711D416B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9B987C-36F5-0456-AAB3-2A00DF525144}"/>
              </a:ext>
            </a:extLst>
          </p:cNvPr>
          <p:cNvSpPr>
            <a:spLocks noGrp="1"/>
          </p:cNvSpPr>
          <p:nvPr>
            <p:ph type="dt" sz="half" idx="10"/>
          </p:nvPr>
        </p:nvSpPr>
        <p:spPr/>
        <p:txBody>
          <a:bodyPr/>
          <a:lstStyle/>
          <a:p>
            <a:fld id="{27FDABAD-3A55-4544-A454-5B2DE80864F4}" type="datetimeFigureOut">
              <a:rPr lang="en-US" smtClean="0"/>
              <a:t>3/2/2025</a:t>
            </a:fld>
            <a:endParaRPr lang="en-US"/>
          </a:p>
        </p:txBody>
      </p:sp>
      <p:sp>
        <p:nvSpPr>
          <p:cNvPr id="6" name="Footer Placeholder 5">
            <a:extLst>
              <a:ext uri="{FF2B5EF4-FFF2-40B4-BE49-F238E27FC236}">
                <a16:creationId xmlns:a16="http://schemas.microsoft.com/office/drawing/2014/main" id="{28DB11ED-5B60-E0C8-6F04-2B496D047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6E53C3-07AA-5094-040F-3436C267C945}"/>
              </a:ext>
            </a:extLst>
          </p:cNvPr>
          <p:cNvSpPr>
            <a:spLocks noGrp="1"/>
          </p:cNvSpPr>
          <p:nvPr>
            <p:ph type="sldNum" sz="quarter" idx="12"/>
          </p:nvPr>
        </p:nvSpPr>
        <p:spPr/>
        <p:txBody>
          <a:bodyPr/>
          <a:lstStyle/>
          <a:p>
            <a:fld id="{D5865A0E-1C19-4E1B-8351-8859070204B8}" type="slidenum">
              <a:rPr lang="en-US" smtClean="0"/>
              <a:t>‹#›</a:t>
            </a:fld>
            <a:endParaRPr lang="en-US"/>
          </a:p>
        </p:txBody>
      </p:sp>
    </p:spTree>
    <p:extLst>
      <p:ext uri="{BB962C8B-B14F-4D97-AF65-F5344CB8AC3E}">
        <p14:creationId xmlns:p14="http://schemas.microsoft.com/office/powerpoint/2010/main" val="283141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F0E1-0D85-9914-1533-39E98C0005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A6D259-5BE3-A407-E9CE-6DB3CE3038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6F7537-903E-C607-7B48-0FA3D268B9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DA2872-AE18-98AF-BF24-1F9E0CBFE1DB}"/>
              </a:ext>
            </a:extLst>
          </p:cNvPr>
          <p:cNvSpPr>
            <a:spLocks noGrp="1"/>
          </p:cNvSpPr>
          <p:nvPr>
            <p:ph type="dt" sz="half" idx="10"/>
          </p:nvPr>
        </p:nvSpPr>
        <p:spPr/>
        <p:txBody>
          <a:bodyPr/>
          <a:lstStyle/>
          <a:p>
            <a:fld id="{27FDABAD-3A55-4544-A454-5B2DE80864F4}" type="datetimeFigureOut">
              <a:rPr lang="en-US" smtClean="0"/>
              <a:t>3/2/2025</a:t>
            </a:fld>
            <a:endParaRPr lang="en-US"/>
          </a:p>
        </p:txBody>
      </p:sp>
      <p:sp>
        <p:nvSpPr>
          <p:cNvPr id="6" name="Footer Placeholder 5">
            <a:extLst>
              <a:ext uri="{FF2B5EF4-FFF2-40B4-BE49-F238E27FC236}">
                <a16:creationId xmlns:a16="http://schemas.microsoft.com/office/drawing/2014/main" id="{668EDFC4-B5BD-33C6-C298-43F4319D77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F064A-7360-DCA3-58FF-A2B4E2543535}"/>
              </a:ext>
            </a:extLst>
          </p:cNvPr>
          <p:cNvSpPr>
            <a:spLocks noGrp="1"/>
          </p:cNvSpPr>
          <p:nvPr>
            <p:ph type="sldNum" sz="quarter" idx="12"/>
          </p:nvPr>
        </p:nvSpPr>
        <p:spPr/>
        <p:txBody>
          <a:bodyPr/>
          <a:lstStyle/>
          <a:p>
            <a:fld id="{D5865A0E-1C19-4E1B-8351-8859070204B8}" type="slidenum">
              <a:rPr lang="en-US" smtClean="0"/>
              <a:t>‹#›</a:t>
            </a:fld>
            <a:endParaRPr lang="en-US"/>
          </a:p>
        </p:txBody>
      </p:sp>
    </p:spTree>
    <p:extLst>
      <p:ext uri="{BB962C8B-B14F-4D97-AF65-F5344CB8AC3E}">
        <p14:creationId xmlns:p14="http://schemas.microsoft.com/office/powerpoint/2010/main" val="605051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10CC9-8D04-83D2-A9AB-DD9198F81B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8D0FB8-8C4E-8B27-ABCC-EC4F5C2D4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B74ED-FB9A-B26A-E41E-87ECA627FF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FDABAD-3A55-4544-A454-5B2DE80864F4}" type="datetimeFigureOut">
              <a:rPr lang="en-US" smtClean="0"/>
              <a:t>3/2/2025</a:t>
            </a:fld>
            <a:endParaRPr lang="en-US"/>
          </a:p>
        </p:txBody>
      </p:sp>
      <p:sp>
        <p:nvSpPr>
          <p:cNvPr id="5" name="Footer Placeholder 4">
            <a:extLst>
              <a:ext uri="{FF2B5EF4-FFF2-40B4-BE49-F238E27FC236}">
                <a16:creationId xmlns:a16="http://schemas.microsoft.com/office/drawing/2014/main" id="{DD49B77A-8B19-2FD3-2CD5-AFBC10D241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3E4BE5-D58D-6A2C-8CB0-F0A5EA97A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65A0E-1C19-4E1B-8351-8859070204B8}" type="slidenum">
              <a:rPr lang="en-US" smtClean="0"/>
              <a:t>‹#›</a:t>
            </a:fld>
            <a:endParaRPr lang="en-US"/>
          </a:p>
        </p:txBody>
      </p:sp>
    </p:spTree>
    <p:extLst>
      <p:ext uri="{BB962C8B-B14F-4D97-AF65-F5344CB8AC3E}">
        <p14:creationId xmlns:p14="http://schemas.microsoft.com/office/powerpoint/2010/main" val="2287057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xw8otguvduo.feishu.cn/docx/JUw1d6ZdjobTsXx1MG0cB8QonJf" TargetMode="External"/><Relationship Id="rId2" Type="http://schemas.openxmlformats.org/officeDocument/2006/relationships/hyperlink" Target="https://www.deepseek.com/" TargetMode="Externa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yuanbao.tencent.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D139-4190-714E-8DB0-6260C1465EE5}"/>
              </a:ext>
            </a:extLst>
          </p:cNvPr>
          <p:cNvSpPr>
            <a:spLocks noGrp="1"/>
          </p:cNvSpPr>
          <p:nvPr>
            <p:ph type="ctrTitle"/>
          </p:nvPr>
        </p:nvSpPr>
        <p:spPr/>
        <p:txBody>
          <a:bodyPr/>
          <a:lstStyle/>
          <a:p>
            <a:r>
              <a:rPr lang="zh-CN" altLang="en-US" dirty="0"/>
              <a:t>全球生产：企业、合约与贸易结构</a:t>
            </a:r>
            <a:endParaRPr lang="en-US" dirty="0"/>
          </a:p>
        </p:txBody>
      </p:sp>
      <p:sp>
        <p:nvSpPr>
          <p:cNvPr id="3" name="Subtitle 2">
            <a:extLst>
              <a:ext uri="{FF2B5EF4-FFF2-40B4-BE49-F238E27FC236}">
                <a16:creationId xmlns:a16="http://schemas.microsoft.com/office/drawing/2014/main" id="{99384318-89F5-3185-2407-8C34E4B80D1C}"/>
              </a:ext>
            </a:extLst>
          </p:cNvPr>
          <p:cNvSpPr>
            <a:spLocks noGrp="1"/>
          </p:cNvSpPr>
          <p:nvPr>
            <p:ph type="subTitle" idx="1"/>
          </p:nvPr>
        </p:nvSpPr>
        <p:spPr/>
        <p:txBody>
          <a:bodyPr/>
          <a:lstStyle/>
          <a:p>
            <a:r>
              <a:rPr lang="zh-CN" altLang="en-US" dirty="0"/>
              <a:t>马国轩</a:t>
            </a:r>
            <a:endParaRPr lang="en-US" altLang="zh-CN" dirty="0"/>
          </a:p>
          <a:p>
            <a:r>
              <a:rPr lang="zh-CN" altLang="en-US" dirty="0"/>
              <a:t>全球价值链研究院，</a:t>
            </a:r>
            <a:r>
              <a:rPr lang="en-US" altLang="zh-CN" dirty="0"/>
              <a:t>2025</a:t>
            </a:r>
            <a:endParaRPr lang="en-US" dirty="0"/>
          </a:p>
        </p:txBody>
      </p:sp>
    </p:spTree>
    <p:extLst>
      <p:ext uri="{BB962C8B-B14F-4D97-AF65-F5344CB8AC3E}">
        <p14:creationId xmlns:p14="http://schemas.microsoft.com/office/powerpoint/2010/main" val="1255963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45A98-AE8C-4D39-AF69-81EFE50F1FAF}"/>
              </a:ext>
            </a:extLst>
          </p:cNvPr>
          <p:cNvSpPr>
            <a:spLocks noGrp="1"/>
          </p:cNvSpPr>
          <p:nvPr>
            <p:ph type="title"/>
          </p:nvPr>
        </p:nvSpPr>
        <p:spPr/>
        <p:txBody>
          <a:bodyPr/>
          <a:lstStyle/>
          <a:p>
            <a:r>
              <a:rPr lang="zh-CN" altLang="en-US" dirty="0"/>
              <a:t>全球价值链参与方式转型与升级</a:t>
            </a:r>
            <a:endParaRPr lang="en-US" dirty="0"/>
          </a:p>
        </p:txBody>
      </p:sp>
      <p:pic>
        <p:nvPicPr>
          <p:cNvPr id="4" name="内容占位符 3">
            <a:extLst>
              <a:ext uri="{FF2B5EF4-FFF2-40B4-BE49-F238E27FC236}">
                <a16:creationId xmlns:a16="http://schemas.microsoft.com/office/drawing/2014/main" id="{DFD2D82D-DD0F-41BC-8D3F-D297F5902436}"/>
              </a:ext>
            </a:extLst>
          </p:cNvPr>
          <p:cNvPicPr>
            <a:picLocks noGrp="1" noChangeAspect="1"/>
          </p:cNvPicPr>
          <p:nvPr>
            <p:ph idx="1"/>
          </p:nvPr>
        </p:nvPicPr>
        <p:blipFill>
          <a:blip r:embed="rId2"/>
          <a:stretch>
            <a:fillRect/>
          </a:stretch>
        </p:blipFill>
        <p:spPr>
          <a:xfrm>
            <a:off x="2568146" y="1690688"/>
            <a:ext cx="7055708" cy="5169696"/>
          </a:xfrm>
          <a:prstGeom prst="rect">
            <a:avLst/>
          </a:prstGeom>
        </p:spPr>
      </p:pic>
    </p:spTree>
    <p:extLst>
      <p:ext uri="{BB962C8B-B14F-4D97-AF65-F5344CB8AC3E}">
        <p14:creationId xmlns:p14="http://schemas.microsoft.com/office/powerpoint/2010/main" val="1620541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C89FEB-CD20-457B-AA7C-8B3EB2A99121}"/>
              </a:ext>
            </a:extLst>
          </p:cNvPr>
          <p:cNvSpPr>
            <a:spLocks noGrp="1"/>
          </p:cNvSpPr>
          <p:nvPr>
            <p:ph type="title"/>
          </p:nvPr>
        </p:nvSpPr>
        <p:spPr/>
        <p:txBody>
          <a:bodyPr/>
          <a:lstStyle/>
          <a:p>
            <a:r>
              <a:rPr lang="zh-CN" altLang="en-US" dirty="0"/>
              <a:t>外部不确定性与全球价值链重构</a:t>
            </a:r>
            <a:endParaRPr lang="en-US" dirty="0"/>
          </a:p>
        </p:txBody>
      </p:sp>
      <p:sp>
        <p:nvSpPr>
          <p:cNvPr id="3" name="内容占位符 2">
            <a:extLst>
              <a:ext uri="{FF2B5EF4-FFF2-40B4-BE49-F238E27FC236}">
                <a16:creationId xmlns:a16="http://schemas.microsoft.com/office/drawing/2014/main" id="{6A39FF6B-97FD-4042-B989-26410E679D21}"/>
              </a:ext>
            </a:extLst>
          </p:cNvPr>
          <p:cNvSpPr>
            <a:spLocks noGrp="1"/>
          </p:cNvSpPr>
          <p:nvPr>
            <p:ph idx="1"/>
          </p:nvPr>
        </p:nvSpPr>
        <p:spPr>
          <a:xfrm>
            <a:off x="838200" y="1825624"/>
            <a:ext cx="10515600" cy="5032375"/>
          </a:xfrm>
        </p:spPr>
        <p:txBody>
          <a:bodyPr>
            <a:normAutofit lnSpcReduction="10000"/>
          </a:bodyPr>
          <a:lstStyle/>
          <a:p>
            <a:r>
              <a:rPr lang="zh-CN" altLang="en-US" dirty="0"/>
              <a:t>外部的不确定性：</a:t>
            </a:r>
            <a:endParaRPr lang="en-US" altLang="zh-CN" dirty="0"/>
          </a:p>
          <a:p>
            <a:pPr lvl="1"/>
            <a:r>
              <a:rPr lang="zh-CN" altLang="en-US" dirty="0"/>
              <a:t>新冠疫情、大规模传染病</a:t>
            </a:r>
            <a:endParaRPr lang="en-US" altLang="zh-CN" dirty="0"/>
          </a:p>
          <a:p>
            <a:pPr lvl="1"/>
            <a:r>
              <a:rPr lang="zh-CN" altLang="en-US" dirty="0"/>
              <a:t>俄乌冲突、哈以战争</a:t>
            </a:r>
            <a:endParaRPr lang="en-US" altLang="zh-CN" dirty="0"/>
          </a:p>
          <a:p>
            <a:pPr lvl="1"/>
            <a:r>
              <a:rPr lang="zh-CN" altLang="en-US" dirty="0"/>
              <a:t>中美贸易战，发达国家“再工业化”计划</a:t>
            </a:r>
            <a:endParaRPr lang="en-US" altLang="zh-CN" dirty="0"/>
          </a:p>
          <a:p>
            <a:pPr lvl="1"/>
            <a:r>
              <a:rPr lang="zh-CN" altLang="en-US" dirty="0"/>
              <a:t>科技革命，技术壁垒</a:t>
            </a:r>
            <a:endParaRPr lang="en-US" altLang="zh-CN" dirty="0"/>
          </a:p>
          <a:p>
            <a:pPr lvl="1"/>
            <a:endParaRPr lang="en-US" altLang="zh-CN" dirty="0"/>
          </a:p>
          <a:p>
            <a:r>
              <a:rPr lang="zh-CN" altLang="en-US" dirty="0"/>
              <a:t>全球产业链、供应链、价值链重塑：区域化、本土化、多元化、数字化、绿色化趋势增强。</a:t>
            </a:r>
            <a:endParaRPr lang="en-US" altLang="zh-CN" dirty="0"/>
          </a:p>
          <a:p>
            <a:r>
              <a:rPr lang="zh-CN" altLang="en-US" dirty="0"/>
              <a:t>全球化进入区域性集聚发展阶段，从而形成特定区域内的产业空间集聚。</a:t>
            </a:r>
            <a:endParaRPr lang="en-US" altLang="zh-CN" dirty="0"/>
          </a:p>
          <a:p>
            <a:r>
              <a:rPr lang="zh-CN" altLang="en-US" dirty="0"/>
              <a:t>新型多边贸易协定进一步加剧全球价值链重构，如跨太平洋伙伴关系全面进展协定、美墨加三国协议、区域全面经济伙伴关系。</a:t>
            </a:r>
            <a:endParaRPr lang="en-US" dirty="0"/>
          </a:p>
        </p:txBody>
      </p:sp>
    </p:spTree>
    <p:extLst>
      <p:ext uri="{BB962C8B-B14F-4D97-AF65-F5344CB8AC3E}">
        <p14:creationId xmlns:p14="http://schemas.microsoft.com/office/powerpoint/2010/main" val="2230913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CD51B-BCCE-4F8E-8034-4DD5033808E0}"/>
              </a:ext>
            </a:extLst>
          </p:cNvPr>
          <p:cNvSpPr>
            <a:spLocks noGrp="1"/>
          </p:cNvSpPr>
          <p:nvPr>
            <p:ph type="title"/>
          </p:nvPr>
        </p:nvSpPr>
        <p:spPr/>
        <p:txBody>
          <a:bodyPr/>
          <a:lstStyle/>
          <a:p>
            <a:r>
              <a:rPr lang="zh-CN" altLang="en-US" dirty="0"/>
              <a:t>劳动力成本</a:t>
            </a:r>
            <a:r>
              <a:rPr lang="en-US" altLang="zh-CN" dirty="0"/>
              <a:t>VS</a:t>
            </a:r>
            <a:r>
              <a:rPr lang="zh-CN" altLang="en-US" dirty="0"/>
              <a:t>人力资本</a:t>
            </a:r>
            <a:endParaRPr lang="en-US" dirty="0"/>
          </a:p>
        </p:txBody>
      </p:sp>
      <p:sp>
        <p:nvSpPr>
          <p:cNvPr id="3" name="内容占位符 2">
            <a:extLst>
              <a:ext uri="{FF2B5EF4-FFF2-40B4-BE49-F238E27FC236}">
                <a16:creationId xmlns:a16="http://schemas.microsoft.com/office/drawing/2014/main" id="{16A8BCB8-5621-492B-B321-89C10DFA8D27}"/>
              </a:ext>
            </a:extLst>
          </p:cNvPr>
          <p:cNvSpPr>
            <a:spLocks noGrp="1"/>
          </p:cNvSpPr>
          <p:nvPr>
            <p:ph idx="1"/>
          </p:nvPr>
        </p:nvSpPr>
        <p:spPr/>
        <p:txBody>
          <a:bodyPr>
            <a:normAutofit fontScale="85000" lnSpcReduction="10000"/>
          </a:bodyPr>
          <a:lstStyle/>
          <a:p>
            <a:r>
              <a:rPr lang="zh-CN" altLang="en-US" dirty="0"/>
              <a:t>作为</a:t>
            </a:r>
            <a:r>
              <a:rPr lang="en-US" altLang="zh-CN" dirty="0"/>
              <a:t>GVC</a:t>
            </a:r>
            <a:r>
              <a:rPr lang="zh-CN" altLang="en-US" dirty="0"/>
              <a:t>延伸、全球化加速的重要动力，劳动力成本曾是影响跨国公司生产区位选择的主要因素，而新一轮科技革命和产业变革却使世界范围内以劳动力成本为核心的传统比较优势对全球化的推动作用有所弱化。</a:t>
            </a:r>
            <a:endParaRPr lang="en-US" altLang="zh-CN" dirty="0"/>
          </a:p>
          <a:p>
            <a:r>
              <a:rPr lang="zh-CN" altLang="en-US" dirty="0"/>
              <a:t>伴随着创新重塑</a:t>
            </a:r>
            <a:r>
              <a:rPr lang="en-US" altLang="zh-CN" dirty="0"/>
              <a:t>GVC</a:t>
            </a:r>
            <a:r>
              <a:rPr lang="zh-CN" altLang="en-US" dirty="0"/>
              <a:t>，全球价值链上劳动力成本的角色正在发生重大变化，低技能劳动力在生产要素全球配置中的地位显著下降，</a:t>
            </a:r>
            <a:r>
              <a:rPr lang="en-US" altLang="zh-CN" dirty="0"/>
              <a:t>GVC</a:t>
            </a:r>
            <a:r>
              <a:rPr lang="zh-CN" altLang="en-US" dirty="0"/>
              <a:t>的知识密集度则快速上升。麦肯锡在</a:t>
            </a:r>
            <a:r>
              <a:rPr lang="en-US" altLang="zh-CN" dirty="0"/>
              <a:t>2019</a:t>
            </a:r>
            <a:r>
              <a:rPr lang="zh-CN" altLang="en-US" dirty="0"/>
              <a:t>年发布的研究报告</a:t>
            </a:r>
            <a:r>
              <a:rPr lang="en-US" altLang="zh-CN" dirty="0"/>
              <a:t>《</a:t>
            </a:r>
            <a:r>
              <a:rPr lang="zh-CN" altLang="en-US" dirty="0"/>
              <a:t>转型中的全球化：贸易和价值链的未来</a:t>
            </a:r>
            <a:r>
              <a:rPr lang="en-US" altLang="zh-CN" dirty="0"/>
              <a:t>》</a:t>
            </a:r>
            <a:r>
              <a:rPr lang="zh-CN" altLang="en-US" dirty="0"/>
              <a:t>中指出，全球价值链构成中知识含量不断增加，劳动力成本的驱动力逐步下降。</a:t>
            </a:r>
            <a:endParaRPr lang="en-US" altLang="zh-CN" dirty="0"/>
          </a:p>
          <a:p>
            <a:r>
              <a:rPr lang="zh-CN" altLang="en-US" dirty="0"/>
              <a:t>劳动力成本驱动效应减弱，一方面，反映出发展中国家因嵌入全球价值链而持续拉升工资水平的普遍现象；另一方面，大数据、工业机器人、人工智能的应用不仅引发实体部门的国际竞争向新兴领域聚焦，而且促使纺织服装、机械加工、化工建材等传统产业的部分环节被重新布局到发达国家的可能性增大，制造业回流将进一步强化全球价值链上劳动力成本套利式微的趋势。</a:t>
            </a:r>
            <a:endParaRPr lang="en-US" dirty="0"/>
          </a:p>
        </p:txBody>
      </p:sp>
    </p:spTree>
    <p:extLst>
      <p:ext uri="{BB962C8B-B14F-4D97-AF65-F5344CB8AC3E}">
        <p14:creationId xmlns:p14="http://schemas.microsoft.com/office/powerpoint/2010/main" val="313819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2ECB1-947E-4AC2-9F40-FEE8451C4390}"/>
              </a:ext>
            </a:extLst>
          </p:cNvPr>
          <p:cNvSpPr>
            <a:spLocks noGrp="1"/>
          </p:cNvSpPr>
          <p:nvPr>
            <p:ph type="title"/>
          </p:nvPr>
        </p:nvSpPr>
        <p:spPr/>
        <p:txBody>
          <a:bodyPr/>
          <a:lstStyle/>
          <a:p>
            <a:r>
              <a:rPr lang="zh-CN" altLang="en-US" dirty="0"/>
              <a:t>物流业，快递业：人力的替代</a:t>
            </a:r>
            <a:endParaRPr lang="en-US" dirty="0"/>
          </a:p>
        </p:txBody>
      </p:sp>
      <p:pic>
        <p:nvPicPr>
          <p:cNvPr id="6" name="内容占位符 5">
            <a:extLst>
              <a:ext uri="{FF2B5EF4-FFF2-40B4-BE49-F238E27FC236}">
                <a16:creationId xmlns:a16="http://schemas.microsoft.com/office/drawing/2014/main" id="{67E9697B-79AF-4193-8306-120A9AC1A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8579" y="1825625"/>
            <a:ext cx="7614841" cy="4351338"/>
          </a:xfrm>
        </p:spPr>
      </p:pic>
    </p:spTree>
    <p:extLst>
      <p:ext uri="{BB962C8B-B14F-4D97-AF65-F5344CB8AC3E}">
        <p14:creationId xmlns:p14="http://schemas.microsoft.com/office/powerpoint/2010/main" val="3744761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2670E4-46BF-4DB6-A76F-B43A670B530C}"/>
              </a:ext>
            </a:extLst>
          </p:cNvPr>
          <p:cNvSpPr>
            <a:spLocks noGrp="1"/>
          </p:cNvSpPr>
          <p:nvPr>
            <p:ph type="title"/>
          </p:nvPr>
        </p:nvSpPr>
        <p:spPr/>
        <p:txBody>
          <a:bodyPr/>
          <a:lstStyle/>
          <a:p>
            <a:r>
              <a:rPr lang="zh-CN" altLang="en-US" b="1" dirty="0"/>
              <a:t>智慧物流（无人机）</a:t>
            </a:r>
            <a:endParaRPr lang="en-US" dirty="0"/>
          </a:p>
        </p:txBody>
      </p:sp>
      <p:sp>
        <p:nvSpPr>
          <p:cNvPr id="6" name="文本占位符 5">
            <a:extLst>
              <a:ext uri="{FF2B5EF4-FFF2-40B4-BE49-F238E27FC236}">
                <a16:creationId xmlns:a16="http://schemas.microsoft.com/office/drawing/2014/main" id="{5973D0DF-0DF5-4003-A028-8E84B1E808D2}"/>
              </a:ext>
            </a:extLst>
          </p:cNvPr>
          <p:cNvSpPr>
            <a:spLocks noGrp="1"/>
          </p:cNvSpPr>
          <p:nvPr>
            <p:ph type="body" sz="half" idx="2"/>
          </p:nvPr>
        </p:nvSpPr>
        <p:spPr/>
        <p:txBody>
          <a:bodyPr/>
          <a:lstStyle/>
          <a:p>
            <a:pPr marL="285750" indent="-285750">
              <a:buFont typeface="Arial" panose="020B0604020202020204" pitchFamily="34" charset="0"/>
              <a:buChar char="•"/>
            </a:pPr>
            <a:r>
              <a:rPr lang="zh-CN" altLang="en-US" dirty="0"/>
              <a:t>无人机被认为是解决配送“最后一公里”难题的有效手段。未来，</a:t>
            </a:r>
            <a:r>
              <a:rPr lang="zh-CN" altLang="en-US" b="1" dirty="0"/>
              <a:t>物流无人机</a:t>
            </a:r>
            <a:r>
              <a:rPr lang="zh-CN" altLang="en-US" dirty="0"/>
              <a:t>定将成为现代</a:t>
            </a:r>
            <a:r>
              <a:rPr lang="zh-CN" altLang="en-US" b="1" dirty="0"/>
              <a:t>物流业</a:t>
            </a:r>
            <a:r>
              <a:rPr lang="zh-CN" altLang="en-US" dirty="0"/>
              <a:t>不可或缺的基础设施，助力物流业实现跨越式发展。</a:t>
            </a:r>
            <a:endParaRPr lang="en-US" altLang="zh-CN" dirty="0"/>
          </a:p>
          <a:p>
            <a:pPr marL="285750" indent="-285750">
              <a:buFont typeface="Arial" panose="020B0604020202020204" pitchFamily="34" charset="0"/>
              <a:buChar char="•"/>
            </a:pPr>
            <a:r>
              <a:rPr lang="zh-CN" altLang="en-US" dirty="0"/>
              <a:t>顺丰、京东、阿里、等物流电商公司纷纷成立无人机快递项目，布局无人机投送市场。</a:t>
            </a:r>
            <a:endParaRPr lang="en-US" altLang="zh-CN" dirty="0"/>
          </a:p>
          <a:p>
            <a:pPr marL="285750" indent="-285750">
              <a:buFont typeface="Arial" panose="020B0604020202020204" pitchFamily="34" charset="0"/>
              <a:buChar char="•"/>
            </a:pPr>
            <a:r>
              <a:rPr lang="zh-CN" altLang="en-US" dirty="0"/>
              <a:t>目前的无人机行业成本逐渐降低，已经接近人工成本，</a:t>
            </a:r>
            <a:r>
              <a:rPr lang="zh-CN" altLang="en-US" u="sng" dirty="0"/>
              <a:t>但无人机并不会影响或替代外卖员的工作</a:t>
            </a:r>
            <a:r>
              <a:rPr lang="zh-CN" altLang="en-US" dirty="0"/>
              <a:t>。</a:t>
            </a:r>
            <a:endParaRPr lang="en-US" altLang="zh-CN" dirty="0"/>
          </a:p>
          <a:p>
            <a:endParaRPr lang="en-US" dirty="0"/>
          </a:p>
        </p:txBody>
      </p:sp>
      <p:pic>
        <p:nvPicPr>
          <p:cNvPr id="5" name="内容占位符 4">
            <a:extLst>
              <a:ext uri="{FF2B5EF4-FFF2-40B4-BE49-F238E27FC236}">
                <a16:creationId xmlns:a16="http://schemas.microsoft.com/office/drawing/2014/main" id="{E26B4C39-BD82-4492-BDB4-7E65981ED7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79279"/>
            <a:ext cx="4881771" cy="4881771"/>
          </a:xfrm>
        </p:spPr>
      </p:pic>
    </p:spTree>
    <p:extLst>
      <p:ext uri="{BB962C8B-B14F-4D97-AF65-F5344CB8AC3E}">
        <p14:creationId xmlns:p14="http://schemas.microsoft.com/office/powerpoint/2010/main" val="1750332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355EC-06B9-4235-908F-A22A80EA3892}"/>
              </a:ext>
            </a:extLst>
          </p:cNvPr>
          <p:cNvSpPr>
            <a:spLocks noGrp="1"/>
          </p:cNvSpPr>
          <p:nvPr>
            <p:ph type="title"/>
          </p:nvPr>
        </p:nvSpPr>
        <p:spPr>
          <a:xfrm>
            <a:off x="839788" y="457200"/>
            <a:ext cx="3932237" cy="1037968"/>
          </a:xfrm>
        </p:spPr>
        <p:txBody>
          <a:bodyPr/>
          <a:lstStyle/>
          <a:p>
            <a:r>
              <a:rPr lang="zh-CN" altLang="en-US" dirty="0"/>
              <a:t>（特斯拉）自动驾驶</a:t>
            </a:r>
            <a:endParaRPr lang="en-US" dirty="0"/>
          </a:p>
        </p:txBody>
      </p:sp>
      <p:sp>
        <p:nvSpPr>
          <p:cNvPr id="4" name="文本占位符 3">
            <a:extLst>
              <a:ext uri="{FF2B5EF4-FFF2-40B4-BE49-F238E27FC236}">
                <a16:creationId xmlns:a16="http://schemas.microsoft.com/office/drawing/2014/main" id="{1BB47EED-1047-4C13-BA57-3FE0DF748159}"/>
              </a:ext>
            </a:extLst>
          </p:cNvPr>
          <p:cNvSpPr>
            <a:spLocks noGrp="1"/>
          </p:cNvSpPr>
          <p:nvPr>
            <p:ph type="body" sz="half" idx="2"/>
          </p:nvPr>
        </p:nvSpPr>
        <p:spPr>
          <a:xfrm>
            <a:off x="839788" y="1689524"/>
            <a:ext cx="3932237" cy="5168476"/>
          </a:xfrm>
        </p:spPr>
        <p:txBody>
          <a:bodyPr>
            <a:normAutofit fontScale="85000" lnSpcReduction="20000"/>
          </a:bodyPr>
          <a:lstStyle/>
          <a:p>
            <a:r>
              <a:rPr lang="zh-CN" altLang="en-US" sz="2000" dirty="0"/>
              <a:t>特斯拉</a:t>
            </a:r>
            <a:r>
              <a:rPr lang="en-US" altLang="zh-CN" sz="2000" dirty="0"/>
              <a:t>AP</a:t>
            </a:r>
            <a:r>
              <a:rPr lang="zh-CN" altLang="en-US" sz="2000" dirty="0"/>
              <a:t>全称为</a:t>
            </a:r>
            <a:r>
              <a:rPr lang="en-US" altLang="zh-CN" sz="2000" dirty="0"/>
              <a:t>Autopilot</a:t>
            </a:r>
            <a:r>
              <a:rPr lang="zh-CN" altLang="en-US" sz="2000" dirty="0"/>
              <a:t>自动辅助驾驶，现在分为基础版自动辅助驾驶（</a:t>
            </a:r>
            <a:r>
              <a:rPr lang="en-US" altLang="zh-CN" sz="2000" dirty="0"/>
              <a:t>BAP</a:t>
            </a:r>
            <a:r>
              <a:rPr lang="zh-CN" altLang="en-US" sz="2000" dirty="0"/>
              <a:t>）和增强版自动辅助驾驶（</a:t>
            </a:r>
            <a:r>
              <a:rPr lang="en-US" altLang="zh-CN" sz="2000" dirty="0"/>
              <a:t>EAP</a:t>
            </a:r>
            <a:r>
              <a:rPr lang="zh-CN" altLang="en-US" sz="2000" dirty="0"/>
              <a:t>），而</a:t>
            </a:r>
            <a:r>
              <a:rPr lang="en-US" altLang="zh-CN" sz="2000" dirty="0"/>
              <a:t>FSD</a:t>
            </a:r>
            <a:r>
              <a:rPr lang="zh-CN" altLang="en-US" sz="2000" dirty="0"/>
              <a:t>全称为</a:t>
            </a:r>
            <a:r>
              <a:rPr lang="en-US" altLang="zh-CN" sz="2000" dirty="0"/>
              <a:t>Full Self-Driving Computer</a:t>
            </a:r>
            <a:r>
              <a:rPr lang="zh-CN" altLang="en-US" sz="2000" dirty="0"/>
              <a:t>，中文为全自动驾驶计算机，也就是完全自动驾驶。</a:t>
            </a:r>
            <a:endParaRPr lang="en-US" altLang="zh-CN" sz="2000" dirty="0"/>
          </a:p>
          <a:p>
            <a:endParaRPr lang="en-US" dirty="0"/>
          </a:p>
          <a:p>
            <a:pPr marL="285750" indent="-285750">
              <a:buFont typeface="Arial" panose="020B0604020202020204" pitchFamily="34" charset="0"/>
              <a:buChar char="•"/>
            </a:pPr>
            <a:r>
              <a:rPr lang="en-US" altLang="zh-CN" sz="2000" b="1" dirty="0"/>
              <a:t>AP</a:t>
            </a:r>
            <a:r>
              <a:rPr lang="en-US" altLang="zh-CN" sz="2000" dirty="0"/>
              <a:t> </a:t>
            </a:r>
          </a:p>
          <a:p>
            <a:pPr marL="742950" lvl="1" indent="-285750">
              <a:buFont typeface="Arial" panose="020B0604020202020204" pitchFamily="34" charset="0"/>
              <a:buChar char="•"/>
            </a:pPr>
            <a:r>
              <a:rPr lang="zh-CN" altLang="en-US" sz="1700" dirty="0"/>
              <a:t>自适应巡航、车道保持（免费）</a:t>
            </a:r>
            <a:endParaRPr lang="en-US" altLang="zh-CN" sz="1700" dirty="0"/>
          </a:p>
          <a:p>
            <a:pPr marL="285750" indent="-285750">
              <a:buFont typeface="Arial" panose="020B0604020202020204" pitchFamily="34" charset="0"/>
              <a:buChar char="•"/>
            </a:pPr>
            <a:r>
              <a:rPr lang="en-US" sz="2000" b="1" dirty="0"/>
              <a:t>EAP</a:t>
            </a:r>
          </a:p>
          <a:p>
            <a:pPr marL="742950" lvl="1" indent="-285750">
              <a:buFont typeface="Arial" panose="020B0604020202020204" pitchFamily="34" charset="0"/>
              <a:buChar char="•"/>
            </a:pPr>
            <a:r>
              <a:rPr lang="zh-CN" altLang="en-US" sz="1700" dirty="0"/>
              <a:t>自动辅助导航驾驶：自动驶入和驶出高速公路匝道或立交桥岔路口，超过行驶缓慢的车辆。</a:t>
            </a:r>
          </a:p>
          <a:p>
            <a:pPr marL="742950" lvl="1" indent="-285750">
              <a:buFont typeface="Arial" panose="020B0604020202020204" pitchFamily="34" charset="0"/>
              <a:buChar char="•"/>
            </a:pPr>
            <a:r>
              <a:rPr lang="zh-CN" altLang="en-US" sz="1700" dirty="0"/>
              <a:t>自动辅助变道：在高速公路上自动辅助变换车道。</a:t>
            </a:r>
          </a:p>
          <a:p>
            <a:pPr marL="742950" lvl="1" indent="-285750">
              <a:buFont typeface="Arial" panose="020B0604020202020204" pitchFamily="34" charset="0"/>
              <a:buChar char="•"/>
            </a:pPr>
            <a:r>
              <a:rPr lang="zh-CN" altLang="en-US" sz="1700" dirty="0"/>
              <a:t>智能召唤：在合适的场景下，停在车位的车辆会响应您的召唤，驶出车位并前往您所在的位置。</a:t>
            </a:r>
          </a:p>
          <a:p>
            <a:pPr marL="742950" lvl="1" indent="-285750">
              <a:buFont typeface="Arial" panose="020B0604020202020204" pitchFamily="34" charset="0"/>
              <a:buChar char="•"/>
            </a:pPr>
            <a:r>
              <a:rPr lang="zh-CN" altLang="en-US" sz="1700" dirty="0"/>
              <a:t>自动泊车：平行泊车与垂直泊车。</a:t>
            </a:r>
            <a:endParaRPr lang="en-US" altLang="zh-CN" sz="1700" dirty="0"/>
          </a:p>
          <a:p>
            <a:pPr marL="285750" indent="-285750">
              <a:buFont typeface="Arial" panose="020B0604020202020204" pitchFamily="34" charset="0"/>
              <a:buChar char="•"/>
            </a:pPr>
            <a:r>
              <a:rPr lang="en-US" altLang="zh-CN" sz="2000" b="1" dirty="0"/>
              <a:t>FSD</a:t>
            </a:r>
          </a:p>
          <a:p>
            <a:pPr marL="742950" lvl="1" indent="-285750">
              <a:buFont typeface="Arial" panose="020B0604020202020204" pitchFamily="34" charset="0"/>
              <a:buChar char="•"/>
            </a:pPr>
            <a:r>
              <a:rPr lang="zh-CN" altLang="en-US" sz="1700" dirty="0"/>
              <a:t>识别交通信号灯和停车标志并做出反应。</a:t>
            </a:r>
          </a:p>
          <a:p>
            <a:pPr marL="742950" lvl="1" indent="-285750">
              <a:buFont typeface="Arial" panose="020B0604020202020204" pitchFamily="34" charset="0"/>
              <a:buChar char="•"/>
            </a:pPr>
            <a:r>
              <a:rPr lang="zh-CN" altLang="en-US" sz="1700" dirty="0"/>
              <a:t>在城市街道中自动辅助驾驶。</a:t>
            </a:r>
            <a:endParaRPr lang="en-US" sz="1700" b="1" dirty="0"/>
          </a:p>
          <a:p>
            <a:pPr marL="285750" indent="-285750">
              <a:buFont typeface="Arial" panose="020B0604020202020204" pitchFamily="34" charset="0"/>
              <a:buChar char="•"/>
            </a:pPr>
            <a:endParaRPr lang="en-US" dirty="0"/>
          </a:p>
        </p:txBody>
      </p:sp>
      <p:pic>
        <p:nvPicPr>
          <p:cNvPr id="3074" name="Picture 2" descr="特斯拉AP、EAP和FSD功能分别是什么？值得购买吗？">
            <a:extLst>
              <a:ext uri="{FF2B5EF4-FFF2-40B4-BE49-F238E27FC236}">
                <a16:creationId xmlns:a16="http://schemas.microsoft.com/office/drawing/2014/main" id="{A973D676-35D5-4891-88CC-678EB8A701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689524"/>
            <a:ext cx="6172200" cy="346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182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28E47-36A1-4F62-906A-CC61E4DA7663}"/>
              </a:ext>
            </a:extLst>
          </p:cNvPr>
          <p:cNvSpPr>
            <a:spLocks noGrp="1"/>
          </p:cNvSpPr>
          <p:nvPr>
            <p:ph type="title"/>
          </p:nvPr>
        </p:nvSpPr>
        <p:spPr>
          <a:xfrm>
            <a:off x="839788" y="457200"/>
            <a:ext cx="3932237" cy="1087395"/>
          </a:xfrm>
        </p:spPr>
        <p:txBody>
          <a:bodyPr/>
          <a:lstStyle/>
          <a:p>
            <a:r>
              <a:rPr lang="en-US" altLang="zh-CN" dirty="0" err="1"/>
              <a:t>ChatGPT</a:t>
            </a:r>
            <a:r>
              <a:rPr lang="en-US" altLang="zh-CN" dirty="0"/>
              <a:t> &amp; Sora</a:t>
            </a:r>
            <a:endParaRPr lang="en-US" dirty="0"/>
          </a:p>
        </p:txBody>
      </p:sp>
      <p:sp>
        <p:nvSpPr>
          <p:cNvPr id="4" name="文本占位符 3">
            <a:extLst>
              <a:ext uri="{FF2B5EF4-FFF2-40B4-BE49-F238E27FC236}">
                <a16:creationId xmlns:a16="http://schemas.microsoft.com/office/drawing/2014/main" id="{E0C7D89A-381D-4F52-9096-9B6AC697C34A}"/>
              </a:ext>
            </a:extLst>
          </p:cNvPr>
          <p:cNvSpPr>
            <a:spLocks noGrp="1"/>
          </p:cNvSpPr>
          <p:nvPr>
            <p:ph type="body" sz="half" idx="2"/>
          </p:nvPr>
        </p:nvSpPr>
        <p:spPr>
          <a:xfrm>
            <a:off x="839788" y="1631092"/>
            <a:ext cx="3932237" cy="5226908"/>
          </a:xfrm>
        </p:spPr>
        <p:txBody>
          <a:bodyPr>
            <a:normAutofit/>
          </a:bodyPr>
          <a:lstStyle/>
          <a:p>
            <a:r>
              <a:rPr lang="en-US" dirty="0" err="1"/>
              <a:t>ChatGPT</a:t>
            </a:r>
            <a:r>
              <a:rPr lang="en-US" dirty="0"/>
              <a:t> </a:t>
            </a:r>
            <a:r>
              <a:rPr lang="zh-CN" altLang="en-US" dirty="0"/>
              <a:t>是一种基于</a:t>
            </a:r>
            <a:r>
              <a:rPr lang="en-US" altLang="zh-CN" dirty="0"/>
              <a:t>GPT-4</a:t>
            </a:r>
            <a:r>
              <a:rPr lang="zh-CN" altLang="en-US" dirty="0"/>
              <a:t>架构的大语言模型，具有极高的自然语言生成和理解能力。它已经被</a:t>
            </a:r>
            <a:r>
              <a:rPr lang="zh-CN" altLang="en-US"/>
              <a:t>广泛用于包括</a:t>
            </a:r>
            <a:r>
              <a:rPr lang="zh-CN" altLang="en-US" dirty="0"/>
              <a:t>自然语言处理、聊天机器人、文本生成和</a:t>
            </a:r>
            <a:r>
              <a:rPr lang="zh-CN" altLang="en-US"/>
              <a:t>语音识别等领域。</a:t>
            </a:r>
            <a:endParaRPr lang="en-US" altLang="zh-CN" dirty="0"/>
          </a:p>
          <a:p>
            <a:r>
              <a:rPr lang="zh-CN" altLang="en-US" dirty="0"/>
              <a:t>未来，</a:t>
            </a:r>
            <a:r>
              <a:rPr lang="en-US" altLang="zh-CN" dirty="0" err="1"/>
              <a:t>ChatGPT</a:t>
            </a:r>
            <a:r>
              <a:rPr lang="zh-CN" altLang="en-US" dirty="0"/>
              <a:t>的应用还将拓展到更多领域，例如在线客服、在线教育、图像处理、自动驾驶、智能医疗等</a:t>
            </a:r>
            <a:endParaRPr lang="en-US" altLang="zh-CN" dirty="0"/>
          </a:p>
          <a:p>
            <a:endParaRPr lang="en-US" altLang="zh-CN" dirty="0"/>
          </a:p>
          <a:p>
            <a:r>
              <a:rPr lang="en-US" altLang="zh-CN" dirty="0"/>
              <a:t>2024</a:t>
            </a:r>
            <a:r>
              <a:rPr lang="zh-CN" altLang="en-US" dirty="0"/>
              <a:t>年</a:t>
            </a:r>
            <a:r>
              <a:rPr lang="en-US" altLang="zh-CN" dirty="0"/>
              <a:t>2</a:t>
            </a:r>
            <a:r>
              <a:rPr lang="zh-CN" altLang="en-US" dirty="0"/>
              <a:t>月</a:t>
            </a:r>
            <a:r>
              <a:rPr lang="en-US" altLang="zh-CN" dirty="0"/>
              <a:t>16</a:t>
            </a:r>
            <a:r>
              <a:rPr lang="zh-CN" altLang="en-US" dirty="0"/>
              <a:t>日，</a:t>
            </a:r>
            <a:r>
              <a:rPr lang="en-US" altLang="zh-CN" dirty="0" err="1"/>
              <a:t>OpenAI</a:t>
            </a:r>
            <a:r>
              <a:rPr lang="zh-CN" altLang="en-US" dirty="0"/>
              <a:t>发布了“文生视频”（</a:t>
            </a:r>
            <a:r>
              <a:rPr lang="en-US" altLang="zh-CN" dirty="0"/>
              <a:t>text-to-video</a:t>
            </a:r>
            <a:r>
              <a:rPr lang="zh-CN" altLang="en-US" dirty="0"/>
              <a:t>）的大模型工具，</a:t>
            </a:r>
            <a:r>
              <a:rPr lang="en-US" altLang="zh-CN" b="1" dirty="0"/>
              <a:t>Sora</a:t>
            </a:r>
            <a:r>
              <a:rPr lang="zh-CN" altLang="en-US" b="1" dirty="0"/>
              <a:t>（利用自然语言描述，生成视频）。这个消息一经发出，全球社交主流媒体平台以及</a:t>
            </a:r>
            <a:r>
              <a:rPr lang="zh-CN" altLang="en-US" dirty="0"/>
              <a:t>整个世界都再次被</a:t>
            </a:r>
            <a:r>
              <a:rPr lang="en-US" altLang="zh-CN" dirty="0" err="1"/>
              <a:t>OpenAI</a:t>
            </a:r>
            <a:r>
              <a:rPr lang="zh-CN" altLang="en-US" dirty="0"/>
              <a:t>震撼了。</a:t>
            </a:r>
            <a:endParaRPr lang="en-US" altLang="zh-CN" dirty="0"/>
          </a:p>
          <a:p>
            <a:r>
              <a:rPr lang="en-US" altLang="zh-CN" b="1" dirty="0"/>
              <a:t>Soar</a:t>
            </a:r>
            <a:r>
              <a:rPr lang="zh-CN" altLang="en-US" b="1" dirty="0"/>
              <a:t>带有世界模拟的性质即对真实世界建模</a:t>
            </a:r>
            <a:r>
              <a:rPr lang="zh-CN" altLang="en-US" dirty="0"/>
              <a:t>，让机器像人类一样对世界产生全面而准确的认知。也就是说人工智能不仅在替代我们的工作，甚至在某种程度上开始代替我们的思考。它可以根据文本指令生成视频，还可以从静态图像中生成视频，甚至可以获取现有视频并对其进行扩展或填充缺失的画面。</a:t>
            </a:r>
            <a:endParaRPr lang="en-US" altLang="zh-CN" dirty="0"/>
          </a:p>
          <a:p>
            <a:endParaRPr lang="en-US" dirty="0"/>
          </a:p>
          <a:p>
            <a:endParaRPr lang="en-US" dirty="0"/>
          </a:p>
        </p:txBody>
      </p:sp>
      <p:pic>
        <p:nvPicPr>
          <p:cNvPr id="4098" name="Picture 2" descr="https://pic2.zhimg.com/v2-d04aa98452bdfeb223e5b01cff053139_r.jpg">
            <a:extLst>
              <a:ext uri="{FF2B5EF4-FFF2-40B4-BE49-F238E27FC236}">
                <a16:creationId xmlns:a16="http://schemas.microsoft.com/office/drawing/2014/main" id="{22F69904-4443-4AEF-B5AE-91149A3DD6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0"/>
            <a:ext cx="555642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09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525E-6217-4356-994F-7780899AD313}"/>
              </a:ext>
            </a:extLst>
          </p:cNvPr>
          <p:cNvSpPr>
            <a:spLocks noGrp="1"/>
          </p:cNvSpPr>
          <p:nvPr>
            <p:ph type="title"/>
          </p:nvPr>
        </p:nvSpPr>
        <p:spPr>
          <a:xfrm>
            <a:off x="839788" y="457200"/>
            <a:ext cx="3932237" cy="867103"/>
          </a:xfrm>
        </p:spPr>
        <p:txBody>
          <a:bodyPr/>
          <a:lstStyle/>
          <a:p>
            <a:r>
              <a:rPr lang="en-US" altLang="zh-CN" dirty="0" err="1"/>
              <a:t>DeepSeek</a:t>
            </a:r>
            <a:endParaRPr lang="en-US" dirty="0"/>
          </a:p>
        </p:txBody>
      </p:sp>
      <p:sp>
        <p:nvSpPr>
          <p:cNvPr id="4" name="Text Placeholder 3">
            <a:extLst>
              <a:ext uri="{FF2B5EF4-FFF2-40B4-BE49-F238E27FC236}">
                <a16:creationId xmlns:a16="http://schemas.microsoft.com/office/drawing/2014/main" id="{703C923A-6A4F-44B6-990F-6A9B7789D251}"/>
              </a:ext>
            </a:extLst>
          </p:cNvPr>
          <p:cNvSpPr>
            <a:spLocks noGrp="1"/>
          </p:cNvSpPr>
          <p:nvPr>
            <p:ph type="body" sz="half" idx="2"/>
          </p:nvPr>
        </p:nvSpPr>
        <p:spPr>
          <a:xfrm>
            <a:off x="880233" y="1441387"/>
            <a:ext cx="3932237" cy="3811588"/>
          </a:xfrm>
        </p:spPr>
        <p:txBody>
          <a:bodyPr/>
          <a:lstStyle/>
          <a:p>
            <a:r>
              <a:rPr lang="en-US" altLang="zh-CN" b="0" i="0" dirty="0" err="1">
                <a:effectLst/>
                <a:latin typeface="PingFang SC"/>
              </a:rPr>
              <a:t>DeepSeek</a:t>
            </a:r>
            <a:r>
              <a:rPr lang="zh-CN" altLang="en-US" b="0" i="0" dirty="0">
                <a:effectLst/>
                <a:latin typeface="PingFang SC"/>
              </a:rPr>
              <a:t>是一款由中国团队自主研发的</a:t>
            </a:r>
            <a:r>
              <a:rPr lang="en-US" altLang="zh-CN" b="0" i="0" dirty="0">
                <a:effectLst/>
                <a:latin typeface="PingFang SC"/>
              </a:rPr>
              <a:t>AI</a:t>
            </a:r>
            <a:r>
              <a:rPr lang="zh-CN" altLang="en-US" b="0" i="0" dirty="0">
                <a:effectLst/>
                <a:latin typeface="PingFang SC"/>
              </a:rPr>
              <a:t>大模型。与</a:t>
            </a:r>
            <a:r>
              <a:rPr lang="en-US" altLang="zh-CN" b="0" i="0" dirty="0" err="1">
                <a:effectLst/>
                <a:latin typeface="PingFang SC"/>
              </a:rPr>
              <a:t>chatGPT</a:t>
            </a:r>
            <a:r>
              <a:rPr lang="zh-CN" altLang="en-US" b="0" i="0" dirty="0">
                <a:effectLst/>
                <a:latin typeface="PingFang SC"/>
              </a:rPr>
              <a:t>的比较：</a:t>
            </a:r>
            <a:endParaRPr lang="en-US" dirty="0"/>
          </a:p>
          <a:p>
            <a:endParaRPr lang="en-US" dirty="0"/>
          </a:p>
          <a:p>
            <a:endParaRPr lang="en-US" dirty="0"/>
          </a:p>
          <a:p>
            <a:endParaRPr lang="en-US" dirty="0"/>
          </a:p>
          <a:p>
            <a:endParaRPr lang="en-US" dirty="0"/>
          </a:p>
        </p:txBody>
      </p:sp>
      <p:graphicFrame>
        <p:nvGraphicFramePr>
          <p:cNvPr id="8" name="Table 8">
            <a:extLst>
              <a:ext uri="{FF2B5EF4-FFF2-40B4-BE49-F238E27FC236}">
                <a16:creationId xmlns:a16="http://schemas.microsoft.com/office/drawing/2014/main" id="{83B112E6-17A1-4DA2-B770-9B569F38E927}"/>
              </a:ext>
            </a:extLst>
          </p:cNvPr>
          <p:cNvGraphicFramePr>
            <a:graphicFrameLocks noGrp="1"/>
          </p:cNvGraphicFramePr>
          <p:nvPr>
            <p:extLst>
              <p:ext uri="{D42A27DB-BD31-4B8C-83A1-F6EECF244321}">
                <p14:modId xmlns:p14="http://schemas.microsoft.com/office/powerpoint/2010/main" val="1196003477"/>
              </p:ext>
            </p:extLst>
          </p:nvPr>
        </p:nvGraphicFramePr>
        <p:xfrm>
          <a:off x="880233" y="2053753"/>
          <a:ext cx="3840480" cy="1882223"/>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31876267"/>
                    </a:ext>
                  </a:extLst>
                </a:gridCol>
                <a:gridCol w="1463040">
                  <a:extLst>
                    <a:ext uri="{9D8B030D-6E8A-4147-A177-3AD203B41FA5}">
                      <a16:colId xmlns:a16="http://schemas.microsoft.com/office/drawing/2014/main" val="249156367"/>
                    </a:ext>
                  </a:extLst>
                </a:gridCol>
                <a:gridCol w="1463040">
                  <a:extLst>
                    <a:ext uri="{9D8B030D-6E8A-4147-A177-3AD203B41FA5}">
                      <a16:colId xmlns:a16="http://schemas.microsoft.com/office/drawing/2014/main" val="1209218965"/>
                    </a:ext>
                  </a:extLst>
                </a:gridCol>
              </a:tblGrid>
              <a:tr h="344527">
                <a:tc>
                  <a:txBody>
                    <a:bodyPr/>
                    <a:lstStyle/>
                    <a:p>
                      <a:pPr algn="ctr" fontAlgn="ctr"/>
                      <a:r>
                        <a:rPr lang="zh-CN" altLang="en-US" sz="1100" b="1" dirty="0">
                          <a:effectLst/>
                        </a:rPr>
                        <a:t>维度​</a:t>
                      </a:r>
                    </a:p>
                  </a:txBody>
                  <a:tcPr marL="53671" marR="53671" marT="26836" marB="26836" anchor="ctr"/>
                </a:tc>
                <a:tc>
                  <a:txBody>
                    <a:bodyPr/>
                    <a:lstStyle/>
                    <a:p>
                      <a:pPr algn="ctr" fontAlgn="ctr"/>
                      <a:r>
                        <a:rPr lang="en-US" sz="1100" b="1" dirty="0">
                          <a:effectLst/>
                        </a:rPr>
                        <a:t>​</a:t>
                      </a:r>
                      <a:r>
                        <a:rPr lang="en-US" sz="1100" b="1" dirty="0" err="1">
                          <a:effectLst/>
                        </a:rPr>
                        <a:t>DeepSeek</a:t>
                      </a:r>
                      <a:r>
                        <a:rPr lang="en-US" sz="1100" b="1" dirty="0">
                          <a:effectLst/>
                        </a:rPr>
                        <a:t>​</a:t>
                      </a:r>
                    </a:p>
                  </a:txBody>
                  <a:tcPr marL="53671" marR="53671" marT="26836" marB="26836" anchor="ctr"/>
                </a:tc>
                <a:tc>
                  <a:txBody>
                    <a:bodyPr/>
                    <a:lstStyle/>
                    <a:p>
                      <a:pPr algn="ctr" fontAlgn="ctr"/>
                      <a:r>
                        <a:rPr lang="en-US" sz="1100" b="1" dirty="0">
                          <a:effectLst/>
                        </a:rPr>
                        <a:t>​</a:t>
                      </a:r>
                      <a:r>
                        <a:rPr lang="en-US" sz="1100" b="1" dirty="0" err="1">
                          <a:effectLst/>
                        </a:rPr>
                        <a:t>ChatGPT</a:t>
                      </a:r>
                      <a:r>
                        <a:rPr lang="en-US" sz="1100" b="1" dirty="0">
                          <a:effectLst/>
                        </a:rPr>
                        <a:t> (GPT</a:t>
                      </a:r>
                      <a:r>
                        <a:rPr lang="zh-CN" altLang="en-US" sz="1100" b="1" dirty="0">
                          <a:effectLst/>
                        </a:rPr>
                        <a:t>系列</a:t>
                      </a:r>
                      <a:r>
                        <a:rPr lang="en-US" altLang="zh-CN" sz="1100" b="1" dirty="0">
                          <a:effectLst/>
                        </a:rPr>
                        <a:t>)</a:t>
                      </a:r>
                    </a:p>
                  </a:txBody>
                  <a:tcPr marL="53671" marR="53671" marT="26836" marB="26836" anchor="ctr"/>
                </a:tc>
                <a:extLst>
                  <a:ext uri="{0D108BD9-81ED-4DB2-BD59-A6C34878D82A}">
                    <a16:rowId xmlns:a16="http://schemas.microsoft.com/office/drawing/2014/main" val="148560888"/>
                  </a:ext>
                </a:extLst>
              </a:tr>
              <a:tr h="370840">
                <a:tc>
                  <a:txBody>
                    <a:bodyPr/>
                    <a:lstStyle/>
                    <a:p>
                      <a:pPr algn="ctr" fontAlgn="ctr"/>
                      <a:r>
                        <a:rPr lang="zh-CN" altLang="en-US" sz="1100" dirty="0">
                          <a:effectLst/>
                        </a:rPr>
                        <a:t>​</a:t>
                      </a:r>
                      <a:r>
                        <a:rPr lang="zh-CN" altLang="en-US" sz="1100" b="1" dirty="0">
                          <a:effectLst/>
                        </a:rPr>
                        <a:t>研发公司</a:t>
                      </a:r>
                      <a:r>
                        <a:rPr lang="zh-CN" altLang="en-US" sz="1100" dirty="0">
                          <a:effectLst/>
                        </a:rPr>
                        <a:t>​</a:t>
                      </a:r>
                    </a:p>
                  </a:txBody>
                  <a:tcPr marL="53671" marR="53671" marT="26836" marB="26836" anchor="ctr"/>
                </a:tc>
                <a:tc>
                  <a:txBody>
                    <a:bodyPr/>
                    <a:lstStyle/>
                    <a:p>
                      <a:pPr algn="ctr" fontAlgn="ctr"/>
                      <a:r>
                        <a:rPr lang="zh-CN" altLang="en-US" sz="1100" dirty="0">
                          <a:effectLst/>
                        </a:rPr>
                        <a:t>深度求索（中国）</a:t>
                      </a:r>
                    </a:p>
                  </a:txBody>
                  <a:tcPr marL="53671" marR="53671" marT="26836" marB="26836" anchor="ctr"/>
                </a:tc>
                <a:tc>
                  <a:txBody>
                    <a:bodyPr/>
                    <a:lstStyle/>
                    <a:p>
                      <a:pPr algn="ctr" fontAlgn="ctr"/>
                      <a:r>
                        <a:rPr lang="en-US" sz="1100" dirty="0" err="1">
                          <a:effectLst/>
                        </a:rPr>
                        <a:t>OpenAI</a:t>
                      </a:r>
                      <a:r>
                        <a:rPr lang="en-US" sz="1100" dirty="0">
                          <a:effectLst/>
                        </a:rPr>
                        <a:t>（</a:t>
                      </a:r>
                      <a:r>
                        <a:rPr lang="zh-CN" altLang="en-US" sz="1100" dirty="0">
                          <a:effectLst/>
                        </a:rPr>
                        <a:t>美国）</a:t>
                      </a:r>
                    </a:p>
                  </a:txBody>
                  <a:tcPr marL="53671" marR="53671" marT="26836" marB="26836" anchor="ctr"/>
                </a:tc>
                <a:extLst>
                  <a:ext uri="{0D108BD9-81ED-4DB2-BD59-A6C34878D82A}">
                    <a16:rowId xmlns:a16="http://schemas.microsoft.com/office/drawing/2014/main" val="3548284700"/>
                  </a:ext>
                </a:extLst>
              </a:tr>
              <a:tr h="370840">
                <a:tc>
                  <a:txBody>
                    <a:bodyPr/>
                    <a:lstStyle/>
                    <a:p>
                      <a:pPr algn="ctr" fontAlgn="ctr"/>
                      <a:r>
                        <a:rPr lang="zh-CN" altLang="en-US" sz="1100">
                          <a:effectLst/>
                        </a:rPr>
                        <a:t>​</a:t>
                      </a:r>
                      <a:r>
                        <a:rPr lang="zh-CN" altLang="en-US" sz="1100" b="1">
                          <a:effectLst/>
                        </a:rPr>
                        <a:t>技术路线</a:t>
                      </a:r>
                      <a:r>
                        <a:rPr lang="zh-CN" altLang="en-US" sz="1100">
                          <a:effectLst/>
                        </a:rPr>
                        <a:t>​</a:t>
                      </a:r>
                    </a:p>
                  </a:txBody>
                  <a:tcPr marL="53671" marR="53671" marT="26836" marB="26836" anchor="ctr"/>
                </a:tc>
                <a:tc>
                  <a:txBody>
                    <a:bodyPr/>
                    <a:lstStyle/>
                    <a:p>
                      <a:pPr algn="ctr" fontAlgn="ctr"/>
                      <a:r>
                        <a:rPr lang="zh-CN" altLang="en-US" sz="1100" dirty="0">
                          <a:effectLst/>
                        </a:rPr>
                        <a:t>专注推理优化与垂直领域强化训练</a:t>
                      </a:r>
                    </a:p>
                  </a:txBody>
                  <a:tcPr marL="53671" marR="53671" marT="26836" marB="26836" anchor="ctr"/>
                </a:tc>
                <a:tc>
                  <a:txBody>
                    <a:bodyPr/>
                    <a:lstStyle/>
                    <a:p>
                      <a:pPr algn="ctr" fontAlgn="ctr"/>
                      <a:r>
                        <a:rPr lang="zh-CN" altLang="en-US" sz="1100" dirty="0">
                          <a:effectLst/>
                        </a:rPr>
                        <a:t>通用多模态大模型</a:t>
                      </a:r>
                    </a:p>
                  </a:txBody>
                  <a:tcPr marL="53671" marR="53671" marT="26836" marB="26836" anchor="ctr"/>
                </a:tc>
                <a:extLst>
                  <a:ext uri="{0D108BD9-81ED-4DB2-BD59-A6C34878D82A}">
                    <a16:rowId xmlns:a16="http://schemas.microsoft.com/office/drawing/2014/main" val="3011455054"/>
                  </a:ext>
                </a:extLst>
              </a:tr>
              <a:tr h="370840">
                <a:tc>
                  <a:txBody>
                    <a:bodyPr/>
                    <a:lstStyle/>
                    <a:p>
                      <a:pPr algn="ctr" fontAlgn="ctr"/>
                      <a:r>
                        <a:rPr lang="zh-CN" altLang="en-US" sz="1100">
                          <a:effectLst/>
                        </a:rPr>
                        <a:t>​</a:t>
                      </a:r>
                      <a:r>
                        <a:rPr lang="zh-CN" altLang="en-US" sz="1100" b="1">
                          <a:effectLst/>
                        </a:rPr>
                        <a:t>开源情况</a:t>
                      </a:r>
                      <a:r>
                        <a:rPr lang="zh-CN" altLang="en-US" sz="1100">
                          <a:effectLst/>
                        </a:rPr>
                        <a:t>​</a:t>
                      </a:r>
                    </a:p>
                  </a:txBody>
                  <a:tcPr marL="53671" marR="53671" marT="26836" marB="26836" anchor="ctr"/>
                </a:tc>
                <a:tc>
                  <a:txBody>
                    <a:bodyPr/>
                    <a:lstStyle/>
                    <a:p>
                      <a:pPr algn="ctr" fontAlgn="ctr"/>
                      <a:r>
                        <a:rPr lang="zh-CN" altLang="en-US" sz="1100" dirty="0">
                          <a:effectLst/>
                        </a:rPr>
                        <a:t>部分模型开源（如</a:t>
                      </a:r>
                      <a:r>
                        <a:rPr lang="en-US" sz="1100" dirty="0">
                          <a:effectLst/>
                        </a:rPr>
                        <a:t>DeepSeek-MoE-16B）</a:t>
                      </a:r>
                    </a:p>
                  </a:txBody>
                  <a:tcPr marL="53671" marR="53671" marT="26836" marB="26836" anchor="ctr"/>
                </a:tc>
                <a:tc>
                  <a:txBody>
                    <a:bodyPr/>
                    <a:lstStyle/>
                    <a:p>
                      <a:pPr algn="ctr" fontAlgn="ctr"/>
                      <a:r>
                        <a:rPr lang="zh-CN" altLang="en-US" sz="1100" dirty="0">
                          <a:effectLst/>
                        </a:rPr>
                        <a:t>闭源（仅提供</a:t>
                      </a:r>
                      <a:r>
                        <a:rPr lang="en-US" altLang="zh-CN" sz="1100" dirty="0">
                          <a:effectLst/>
                        </a:rPr>
                        <a:t>API</a:t>
                      </a:r>
                      <a:r>
                        <a:rPr lang="zh-CN" altLang="en-US" sz="1100" dirty="0">
                          <a:effectLst/>
                        </a:rPr>
                        <a:t>和有限定制接口）</a:t>
                      </a:r>
                    </a:p>
                  </a:txBody>
                  <a:tcPr marL="53671" marR="53671" marT="26836" marB="26836" anchor="ctr"/>
                </a:tc>
                <a:extLst>
                  <a:ext uri="{0D108BD9-81ED-4DB2-BD59-A6C34878D82A}">
                    <a16:rowId xmlns:a16="http://schemas.microsoft.com/office/drawing/2014/main" val="1059157382"/>
                  </a:ext>
                </a:extLst>
              </a:tr>
              <a:tr h="370840">
                <a:tc>
                  <a:txBody>
                    <a:bodyPr/>
                    <a:lstStyle/>
                    <a:p>
                      <a:pPr algn="ctr" fontAlgn="ctr"/>
                      <a:r>
                        <a:rPr lang="zh-CN" altLang="en-US" sz="1100" dirty="0">
                          <a:effectLst/>
                        </a:rPr>
                        <a:t>​</a:t>
                      </a:r>
                      <a:r>
                        <a:rPr lang="zh-CN" altLang="en-US" sz="1100" b="1" dirty="0">
                          <a:effectLst/>
                        </a:rPr>
                        <a:t>代表性产品</a:t>
                      </a:r>
                      <a:r>
                        <a:rPr lang="zh-CN" altLang="en-US" sz="1100" dirty="0">
                          <a:effectLst/>
                        </a:rPr>
                        <a:t>​</a:t>
                      </a:r>
                    </a:p>
                  </a:txBody>
                  <a:tcPr marL="53671" marR="53671" marT="26836" marB="26836" anchor="ctr"/>
                </a:tc>
                <a:tc>
                  <a:txBody>
                    <a:bodyPr/>
                    <a:lstStyle/>
                    <a:p>
                      <a:pPr algn="ctr" fontAlgn="ctr"/>
                      <a:r>
                        <a:rPr lang="en-US" sz="1100" dirty="0">
                          <a:effectLst/>
                        </a:rPr>
                        <a:t>DeepSeek-R1、DeepSeek-Coder</a:t>
                      </a:r>
                    </a:p>
                  </a:txBody>
                  <a:tcPr marL="53671" marR="53671" marT="26836" marB="26836" anchor="ctr"/>
                </a:tc>
                <a:tc>
                  <a:txBody>
                    <a:bodyPr/>
                    <a:lstStyle/>
                    <a:p>
                      <a:pPr algn="ctr" fontAlgn="ctr"/>
                      <a:r>
                        <a:rPr lang="en-US" sz="1100" dirty="0">
                          <a:effectLst/>
                        </a:rPr>
                        <a:t>GPT-4、GPT-4o、DALL·E 3</a:t>
                      </a:r>
                    </a:p>
                  </a:txBody>
                  <a:tcPr marL="53671" marR="53671" marT="26836" marB="26836" anchor="ctr"/>
                </a:tc>
                <a:extLst>
                  <a:ext uri="{0D108BD9-81ED-4DB2-BD59-A6C34878D82A}">
                    <a16:rowId xmlns:a16="http://schemas.microsoft.com/office/drawing/2014/main" val="4152099904"/>
                  </a:ext>
                </a:extLst>
              </a:tr>
            </a:tbl>
          </a:graphicData>
        </a:graphic>
      </p:graphicFrame>
      <p:graphicFrame>
        <p:nvGraphicFramePr>
          <p:cNvPr id="11" name="Table 11">
            <a:extLst>
              <a:ext uri="{FF2B5EF4-FFF2-40B4-BE49-F238E27FC236}">
                <a16:creationId xmlns:a16="http://schemas.microsoft.com/office/drawing/2014/main" id="{D55A548A-8A7F-4710-9B51-1792F9E57AB2}"/>
              </a:ext>
            </a:extLst>
          </p:cNvPr>
          <p:cNvGraphicFramePr>
            <a:graphicFrameLocks noGrp="1"/>
          </p:cNvGraphicFramePr>
          <p:nvPr>
            <p:ph idx="1"/>
            <p:extLst>
              <p:ext uri="{D42A27DB-BD31-4B8C-83A1-F6EECF244321}">
                <p14:modId xmlns:p14="http://schemas.microsoft.com/office/powerpoint/2010/main" val="4096344105"/>
              </p:ext>
            </p:extLst>
          </p:nvPr>
        </p:nvGraphicFramePr>
        <p:xfrm>
          <a:off x="880233" y="4450350"/>
          <a:ext cx="3840480" cy="1965960"/>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31712099"/>
                    </a:ext>
                  </a:extLst>
                </a:gridCol>
                <a:gridCol w="1463040">
                  <a:extLst>
                    <a:ext uri="{9D8B030D-6E8A-4147-A177-3AD203B41FA5}">
                      <a16:colId xmlns:a16="http://schemas.microsoft.com/office/drawing/2014/main" val="616218357"/>
                    </a:ext>
                  </a:extLst>
                </a:gridCol>
                <a:gridCol w="1463040">
                  <a:extLst>
                    <a:ext uri="{9D8B030D-6E8A-4147-A177-3AD203B41FA5}">
                      <a16:colId xmlns:a16="http://schemas.microsoft.com/office/drawing/2014/main" val="3230500623"/>
                    </a:ext>
                  </a:extLst>
                </a:gridCol>
              </a:tblGrid>
              <a:tr h="370840">
                <a:tc>
                  <a:txBody>
                    <a:bodyPr/>
                    <a:lstStyle/>
                    <a:p>
                      <a:pPr algn="ctr" fontAlgn="ctr"/>
                      <a:r>
                        <a:rPr lang="zh-CN" altLang="en-US" sz="1100" b="1" dirty="0">
                          <a:effectLst/>
                        </a:rPr>
                        <a:t>维度</a:t>
                      </a:r>
                    </a:p>
                  </a:txBody>
                  <a:tcPr anchor="ctr"/>
                </a:tc>
                <a:tc>
                  <a:txBody>
                    <a:bodyPr/>
                    <a:lstStyle/>
                    <a:p>
                      <a:pPr algn="ctr" fontAlgn="ctr"/>
                      <a:r>
                        <a:rPr lang="en-US" sz="1100" b="1" dirty="0">
                          <a:effectLst/>
                        </a:rPr>
                        <a:t>DeepSeek-V3</a:t>
                      </a:r>
                    </a:p>
                  </a:txBody>
                  <a:tcPr anchor="ctr"/>
                </a:tc>
                <a:tc>
                  <a:txBody>
                    <a:bodyPr/>
                    <a:lstStyle/>
                    <a:p>
                      <a:pPr algn="ctr" fontAlgn="ctr"/>
                      <a:r>
                        <a:rPr lang="zh-CN" altLang="en-US" sz="1100" b="1" dirty="0">
                          <a:effectLst/>
                        </a:rPr>
                        <a:t>行业主流模型（如</a:t>
                      </a:r>
                      <a:r>
                        <a:rPr lang="en-US" altLang="zh-CN" sz="1100" b="1" dirty="0">
                          <a:effectLst/>
                        </a:rPr>
                        <a:t>GPT-4</a:t>
                      </a:r>
                      <a:r>
                        <a:rPr lang="zh-CN" altLang="en-US" sz="1100" b="1" dirty="0">
                          <a:effectLst/>
                        </a:rPr>
                        <a:t>）</a:t>
                      </a:r>
                    </a:p>
                  </a:txBody>
                  <a:tcPr anchor="ctr"/>
                </a:tc>
                <a:extLst>
                  <a:ext uri="{0D108BD9-81ED-4DB2-BD59-A6C34878D82A}">
                    <a16:rowId xmlns:a16="http://schemas.microsoft.com/office/drawing/2014/main" val="328791239"/>
                  </a:ext>
                </a:extLst>
              </a:tr>
              <a:tr h="370840">
                <a:tc>
                  <a:txBody>
                    <a:bodyPr/>
                    <a:lstStyle/>
                    <a:p>
                      <a:pPr algn="ctr" fontAlgn="ctr"/>
                      <a:r>
                        <a:rPr lang="zh-CN" altLang="en-US" sz="1100">
                          <a:effectLst/>
                        </a:rPr>
                        <a:t>训练成本</a:t>
                      </a:r>
                    </a:p>
                  </a:txBody>
                  <a:tcPr anchor="ctr"/>
                </a:tc>
                <a:tc>
                  <a:txBody>
                    <a:bodyPr/>
                    <a:lstStyle/>
                    <a:p>
                      <a:pPr algn="ctr" fontAlgn="ctr"/>
                      <a:r>
                        <a:rPr lang="en-US" altLang="zh-CN" sz="1100" dirty="0">
                          <a:effectLst/>
                        </a:rPr>
                        <a:t>557.6</a:t>
                      </a:r>
                      <a:r>
                        <a:rPr lang="zh-CN" altLang="en-US" sz="1100" dirty="0">
                          <a:effectLst/>
                        </a:rPr>
                        <a:t>万美元</a:t>
                      </a:r>
                    </a:p>
                  </a:txBody>
                  <a:tcPr anchor="ctr"/>
                </a:tc>
                <a:tc>
                  <a:txBody>
                    <a:bodyPr/>
                    <a:lstStyle/>
                    <a:p>
                      <a:pPr algn="ctr" fontAlgn="ctr"/>
                      <a:r>
                        <a:rPr lang="zh-CN" altLang="en-US" sz="1100">
                          <a:effectLst/>
                        </a:rPr>
                        <a:t>约</a:t>
                      </a:r>
                      <a:r>
                        <a:rPr lang="en-US" altLang="zh-CN" sz="1100">
                          <a:effectLst/>
                        </a:rPr>
                        <a:t>1.1</a:t>
                      </a:r>
                      <a:r>
                        <a:rPr lang="zh-CN" altLang="en-US" sz="1100">
                          <a:effectLst/>
                        </a:rPr>
                        <a:t>亿美元</a:t>
                      </a:r>
                    </a:p>
                  </a:txBody>
                  <a:tcPr anchor="ctr"/>
                </a:tc>
                <a:extLst>
                  <a:ext uri="{0D108BD9-81ED-4DB2-BD59-A6C34878D82A}">
                    <a16:rowId xmlns:a16="http://schemas.microsoft.com/office/drawing/2014/main" val="468687813"/>
                  </a:ext>
                </a:extLst>
              </a:tr>
              <a:tr h="370840">
                <a:tc>
                  <a:txBody>
                    <a:bodyPr/>
                    <a:lstStyle/>
                    <a:p>
                      <a:pPr algn="ctr" fontAlgn="ctr"/>
                      <a:r>
                        <a:rPr lang="zh-CN" altLang="en-US" sz="1100">
                          <a:effectLst/>
                        </a:rPr>
                        <a:t>推理延迟</a:t>
                      </a:r>
                    </a:p>
                  </a:txBody>
                  <a:tcPr anchor="ctr"/>
                </a:tc>
                <a:tc>
                  <a:txBody>
                    <a:bodyPr/>
                    <a:lstStyle/>
                    <a:p>
                      <a:pPr algn="ctr" fontAlgn="ctr"/>
                      <a:r>
                        <a:rPr lang="en-US" sz="1100" dirty="0">
                          <a:effectLst/>
                        </a:rPr>
                        <a:t>200ms（64k</a:t>
                      </a:r>
                      <a:r>
                        <a:rPr lang="zh-CN" altLang="en-US" sz="1100" dirty="0">
                          <a:effectLst/>
                        </a:rPr>
                        <a:t>上下文）</a:t>
                      </a:r>
                    </a:p>
                  </a:txBody>
                  <a:tcPr anchor="ctr"/>
                </a:tc>
                <a:tc>
                  <a:txBody>
                    <a:bodyPr/>
                    <a:lstStyle/>
                    <a:p>
                      <a:pPr algn="ctr" fontAlgn="ctr"/>
                      <a:r>
                        <a:rPr lang="en-US" sz="1100">
                          <a:effectLst/>
                        </a:rPr>
                        <a:t>500ms+</a:t>
                      </a:r>
                    </a:p>
                  </a:txBody>
                  <a:tcPr anchor="ctr"/>
                </a:tc>
                <a:extLst>
                  <a:ext uri="{0D108BD9-81ED-4DB2-BD59-A6C34878D82A}">
                    <a16:rowId xmlns:a16="http://schemas.microsoft.com/office/drawing/2014/main" val="1956890900"/>
                  </a:ext>
                </a:extLst>
              </a:tr>
              <a:tr h="370840">
                <a:tc>
                  <a:txBody>
                    <a:bodyPr/>
                    <a:lstStyle/>
                    <a:p>
                      <a:pPr algn="ctr" fontAlgn="ctr"/>
                      <a:r>
                        <a:rPr lang="zh-CN" altLang="en-US" sz="1100">
                          <a:effectLst/>
                        </a:rPr>
                        <a:t>多模态支持</a:t>
                      </a:r>
                    </a:p>
                  </a:txBody>
                  <a:tcPr anchor="ctr"/>
                </a:tc>
                <a:tc>
                  <a:txBody>
                    <a:bodyPr/>
                    <a:lstStyle/>
                    <a:p>
                      <a:pPr algn="ctr" fontAlgn="ctr"/>
                      <a:r>
                        <a:rPr lang="zh-CN" altLang="en-US" sz="1100">
                          <a:effectLst/>
                        </a:rPr>
                        <a:t>图文</a:t>
                      </a:r>
                      <a:r>
                        <a:rPr lang="en-US" altLang="zh-CN" sz="1100">
                          <a:effectLst/>
                        </a:rPr>
                        <a:t>/</a:t>
                      </a:r>
                      <a:r>
                        <a:rPr lang="zh-CN" altLang="en-US" sz="1100">
                          <a:effectLst/>
                        </a:rPr>
                        <a:t>音视频混合输入</a:t>
                      </a:r>
                    </a:p>
                  </a:txBody>
                  <a:tcPr anchor="ctr"/>
                </a:tc>
                <a:tc>
                  <a:txBody>
                    <a:bodyPr/>
                    <a:lstStyle/>
                    <a:p>
                      <a:pPr algn="ctr" fontAlgn="ctr"/>
                      <a:r>
                        <a:rPr lang="zh-CN" altLang="en-US" sz="1100" dirty="0">
                          <a:effectLst/>
                        </a:rPr>
                        <a:t>文本优先</a:t>
                      </a:r>
                    </a:p>
                  </a:txBody>
                  <a:tcPr anchor="ctr"/>
                </a:tc>
                <a:extLst>
                  <a:ext uri="{0D108BD9-81ED-4DB2-BD59-A6C34878D82A}">
                    <a16:rowId xmlns:a16="http://schemas.microsoft.com/office/drawing/2014/main" val="651048122"/>
                  </a:ext>
                </a:extLst>
              </a:tr>
              <a:tr h="370840">
                <a:tc>
                  <a:txBody>
                    <a:bodyPr/>
                    <a:lstStyle/>
                    <a:p>
                      <a:pPr algn="ctr" fontAlgn="ctr"/>
                      <a:r>
                        <a:rPr lang="zh-CN" altLang="en-US" sz="1100">
                          <a:effectLst/>
                        </a:rPr>
                        <a:t>开源程度</a:t>
                      </a:r>
                    </a:p>
                  </a:txBody>
                  <a:tcPr anchor="ctr"/>
                </a:tc>
                <a:tc>
                  <a:txBody>
                    <a:bodyPr/>
                    <a:lstStyle/>
                    <a:p>
                      <a:pPr algn="ctr" fontAlgn="ctr"/>
                      <a:r>
                        <a:rPr lang="zh-CN" altLang="en-US" sz="1100">
                          <a:effectLst/>
                        </a:rPr>
                        <a:t>完全开源</a:t>
                      </a:r>
                    </a:p>
                  </a:txBody>
                  <a:tcPr anchor="ctr"/>
                </a:tc>
                <a:tc>
                  <a:txBody>
                    <a:bodyPr/>
                    <a:lstStyle/>
                    <a:p>
                      <a:pPr algn="ctr" fontAlgn="ctr"/>
                      <a:r>
                        <a:rPr lang="zh-CN" altLang="en-US" sz="1100" dirty="0">
                          <a:effectLst/>
                        </a:rPr>
                        <a:t>闭源或有限开放</a:t>
                      </a:r>
                    </a:p>
                  </a:txBody>
                  <a:tcPr anchor="ctr"/>
                </a:tc>
                <a:extLst>
                  <a:ext uri="{0D108BD9-81ED-4DB2-BD59-A6C34878D82A}">
                    <a16:rowId xmlns:a16="http://schemas.microsoft.com/office/drawing/2014/main" val="3290221817"/>
                  </a:ext>
                </a:extLst>
              </a:tr>
            </a:tbl>
          </a:graphicData>
        </a:graphic>
      </p:graphicFrame>
      <p:sp>
        <p:nvSpPr>
          <p:cNvPr id="3" name="文本框 2">
            <a:extLst>
              <a:ext uri="{FF2B5EF4-FFF2-40B4-BE49-F238E27FC236}">
                <a16:creationId xmlns:a16="http://schemas.microsoft.com/office/drawing/2014/main" id="{05380529-D714-47D3-AE31-ACECC1BF5BDF}"/>
              </a:ext>
            </a:extLst>
          </p:cNvPr>
          <p:cNvSpPr txBox="1"/>
          <p:nvPr/>
        </p:nvSpPr>
        <p:spPr>
          <a:xfrm>
            <a:off x="6596292" y="1072055"/>
            <a:ext cx="3637534" cy="1846659"/>
          </a:xfrm>
          <a:prstGeom prst="rect">
            <a:avLst/>
          </a:prstGeom>
          <a:noFill/>
        </p:spPr>
        <p:txBody>
          <a:bodyPr wrap="none" rtlCol="0">
            <a:spAutoFit/>
          </a:bodyPr>
          <a:lstStyle/>
          <a:p>
            <a:r>
              <a:rPr lang="zh-CN" altLang="en-US" sz="2400" dirty="0"/>
              <a:t>搭建</a:t>
            </a:r>
            <a:r>
              <a:rPr lang="en-US" altLang="zh-CN" sz="2400" dirty="0" err="1"/>
              <a:t>DeepSeek</a:t>
            </a:r>
            <a:r>
              <a:rPr lang="en-US" altLang="zh-CN" sz="2400" dirty="0"/>
              <a:t> API </a:t>
            </a:r>
            <a:r>
              <a:rPr lang="zh-CN" altLang="en-US" sz="2400" dirty="0"/>
              <a:t>方法👉</a:t>
            </a:r>
            <a:endParaRPr lang="en-US" altLang="zh-CN" sz="2400" dirty="0"/>
          </a:p>
          <a:p>
            <a:endParaRPr lang="en-US" dirty="0"/>
          </a:p>
          <a:p>
            <a:pPr marL="342900" indent="-342900">
              <a:buFont typeface="+mj-lt"/>
              <a:buAutoNum type="arabicPeriod"/>
            </a:pPr>
            <a:r>
              <a:rPr lang="zh-CN" altLang="en-US" dirty="0">
                <a:hlinkClick r:id="rId2"/>
              </a:rPr>
              <a:t>官网</a:t>
            </a:r>
            <a:endParaRPr lang="en-US" altLang="zh-CN" dirty="0"/>
          </a:p>
          <a:p>
            <a:pPr marL="342900" indent="-342900">
              <a:buFont typeface="+mj-lt"/>
              <a:buAutoNum type="arabicPeriod"/>
            </a:pPr>
            <a:r>
              <a:rPr lang="zh-CN" altLang="en-US" dirty="0">
                <a:hlinkClick r:id="rId3"/>
              </a:rPr>
              <a:t>第三方云服务平台使用</a:t>
            </a:r>
            <a:r>
              <a:rPr lang="en-US" altLang="zh-CN" dirty="0">
                <a:hlinkClick r:id="rId3"/>
              </a:rPr>
              <a:t>API</a:t>
            </a:r>
            <a:endParaRPr lang="en-US" altLang="zh-CN" dirty="0"/>
          </a:p>
          <a:p>
            <a:pPr marL="342900" indent="-342900">
              <a:buFont typeface="+mj-lt"/>
              <a:buAutoNum type="arabicPeriod"/>
            </a:pPr>
            <a:r>
              <a:rPr lang="zh-CN" altLang="en-US" dirty="0">
                <a:hlinkClick r:id="rId4"/>
              </a:rPr>
              <a:t>腾讯元宝</a:t>
            </a:r>
            <a:endParaRPr lang="en-US" dirty="0"/>
          </a:p>
          <a:p>
            <a:endParaRPr lang="en-US" dirty="0"/>
          </a:p>
        </p:txBody>
      </p:sp>
      <p:pic>
        <p:nvPicPr>
          <p:cNvPr id="6" name="图片 5">
            <a:extLst>
              <a:ext uri="{FF2B5EF4-FFF2-40B4-BE49-F238E27FC236}">
                <a16:creationId xmlns:a16="http://schemas.microsoft.com/office/drawing/2014/main" id="{4D4C2C6C-9A00-4EAD-BCFA-24B8026C90EA}"/>
              </a:ext>
            </a:extLst>
          </p:cNvPr>
          <p:cNvPicPr>
            <a:picLocks noChangeAspect="1"/>
          </p:cNvPicPr>
          <p:nvPr/>
        </p:nvPicPr>
        <p:blipFill>
          <a:blip r:embed="rId5"/>
          <a:stretch>
            <a:fillRect/>
          </a:stretch>
        </p:blipFill>
        <p:spPr>
          <a:xfrm>
            <a:off x="6096000" y="3203554"/>
            <a:ext cx="4780322" cy="2743199"/>
          </a:xfrm>
          <a:prstGeom prst="rect">
            <a:avLst/>
          </a:prstGeom>
        </p:spPr>
      </p:pic>
    </p:spTree>
    <p:extLst>
      <p:ext uri="{BB962C8B-B14F-4D97-AF65-F5344CB8AC3E}">
        <p14:creationId xmlns:p14="http://schemas.microsoft.com/office/powerpoint/2010/main" val="504098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9D4FE-B78A-42C5-B5D4-79C35C95B9ED}"/>
              </a:ext>
            </a:extLst>
          </p:cNvPr>
          <p:cNvSpPr>
            <a:spLocks noGrp="1"/>
          </p:cNvSpPr>
          <p:nvPr>
            <p:ph type="title"/>
          </p:nvPr>
        </p:nvSpPr>
        <p:spPr/>
        <p:txBody>
          <a:bodyPr/>
          <a:lstStyle/>
          <a:p>
            <a:r>
              <a:rPr lang="zh-CN" altLang="en-US" dirty="0"/>
              <a:t>贸易政策转向与多边主义的困境</a:t>
            </a:r>
            <a:endParaRPr lang="en-US" dirty="0"/>
          </a:p>
        </p:txBody>
      </p:sp>
      <p:sp>
        <p:nvSpPr>
          <p:cNvPr id="3" name="内容占位符 2">
            <a:extLst>
              <a:ext uri="{FF2B5EF4-FFF2-40B4-BE49-F238E27FC236}">
                <a16:creationId xmlns:a16="http://schemas.microsoft.com/office/drawing/2014/main" id="{DF450116-8E59-41C6-BEEF-9D28A9416A16}"/>
              </a:ext>
            </a:extLst>
          </p:cNvPr>
          <p:cNvSpPr>
            <a:spLocks noGrp="1"/>
          </p:cNvSpPr>
          <p:nvPr>
            <p:ph idx="1"/>
          </p:nvPr>
        </p:nvSpPr>
        <p:spPr/>
        <p:txBody>
          <a:bodyPr/>
          <a:lstStyle/>
          <a:p>
            <a:r>
              <a:rPr lang="zh-CN" altLang="en-US" dirty="0"/>
              <a:t>中西“脱钩”</a:t>
            </a:r>
            <a:endParaRPr lang="en-US" altLang="zh-CN" dirty="0"/>
          </a:p>
          <a:p>
            <a:r>
              <a:rPr lang="zh-CN" altLang="en-US" dirty="0"/>
              <a:t>据</a:t>
            </a:r>
            <a:r>
              <a:rPr lang="en-US" altLang="zh-CN" dirty="0"/>
              <a:t>WTO</a:t>
            </a:r>
            <a:r>
              <a:rPr lang="zh-CN" altLang="en-US" dirty="0"/>
              <a:t>统计，</a:t>
            </a:r>
            <a:r>
              <a:rPr lang="en-US" altLang="zh-CN" dirty="0"/>
              <a:t>2008—2017</a:t>
            </a:r>
            <a:r>
              <a:rPr lang="zh-CN" altLang="en-US" dirty="0"/>
              <a:t>十年间，美国出台的贸易和投资限制措施累计有</a:t>
            </a:r>
            <a:r>
              <a:rPr lang="en-US" altLang="zh-CN" dirty="0"/>
              <a:t>1191</a:t>
            </a:r>
            <a:r>
              <a:rPr lang="zh-CN" altLang="en-US" dirty="0"/>
              <a:t>项，占</a:t>
            </a:r>
            <a:r>
              <a:rPr lang="en-US" altLang="zh-CN" dirty="0"/>
              <a:t>G20</a:t>
            </a:r>
            <a:r>
              <a:rPr lang="zh-CN" altLang="en-US" dirty="0"/>
              <a:t>成员国保护主义措施总数的</a:t>
            </a:r>
            <a:r>
              <a:rPr lang="en-US" altLang="zh-CN" dirty="0"/>
              <a:t>18%</a:t>
            </a:r>
            <a:r>
              <a:rPr lang="zh-CN" altLang="en-US" dirty="0"/>
              <a:t>，居全球首位，比排名第二的印度多</a:t>
            </a:r>
            <a:r>
              <a:rPr lang="en-US" altLang="zh-CN" dirty="0"/>
              <a:t>462</a:t>
            </a:r>
            <a:r>
              <a:rPr lang="zh-CN" altLang="en-US" dirty="0"/>
              <a:t>项，是中国的</a:t>
            </a:r>
            <a:r>
              <a:rPr lang="en-US" altLang="zh-CN" dirty="0"/>
              <a:t>4.5</a:t>
            </a:r>
            <a:r>
              <a:rPr lang="zh-CN" altLang="en-US" dirty="0"/>
              <a:t>倍还多。</a:t>
            </a:r>
            <a:endParaRPr lang="en-US" altLang="zh-CN" dirty="0"/>
          </a:p>
          <a:p>
            <a:r>
              <a:rPr lang="zh-CN" altLang="en-US" dirty="0"/>
              <a:t>据</a:t>
            </a:r>
            <a:r>
              <a:rPr lang="en-US" altLang="zh-CN" dirty="0"/>
              <a:t>《</a:t>
            </a:r>
            <a:r>
              <a:rPr lang="zh-CN" altLang="en-US" dirty="0"/>
              <a:t>全球贸易警报</a:t>
            </a:r>
            <a:r>
              <a:rPr lang="en-US" altLang="zh-CN" dirty="0"/>
              <a:t>》</a:t>
            </a:r>
            <a:r>
              <a:rPr lang="zh-CN" altLang="en-US" dirty="0"/>
              <a:t>的分析，</a:t>
            </a:r>
            <a:r>
              <a:rPr lang="en-US" altLang="zh-CN" dirty="0"/>
              <a:t>2017</a:t>
            </a:r>
            <a:r>
              <a:rPr lang="zh-CN" altLang="en-US" dirty="0"/>
              <a:t>年</a:t>
            </a:r>
            <a:r>
              <a:rPr lang="en-US" altLang="zh-CN" dirty="0"/>
              <a:t>1</a:t>
            </a:r>
            <a:r>
              <a:rPr lang="zh-CN" altLang="en-US" dirty="0"/>
              <a:t>月</a:t>
            </a:r>
            <a:r>
              <a:rPr lang="en-US" altLang="zh-CN" dirty="0"/>
              <a:t>1</a:t>
            </a:r>
            <a:r>
              <a:rPr lang="zh-CN" altLang="en-US" dirty="0"/>
              <a:t>日</a:t>
            </a:r>
            <a:r>
              <a:rPr lang="en-US" altLang="zh-CN" dirty="0"/>
              <a:t>—2019</a:t>
            </a:r>
            <a:r>
              <a:rPr lang="zh-CN" altLang="en-US" dirty="0"/>
              <a:t>年</a:t>
            </a:r>
            <a:r>
              <a:rPr lang="en-US" altLang="zh-CN" dirty="0"/>
              <a:t>11</a:t>
            </a:r>
            <a:r>
              <a:rPr lang="zh-CN" altLang="en-US" dirty="0"/>
              <a:t>月</a:t>
            </a:r>
            <a:r>
              <a:rPr lang="en-US" altLang="zh-CN" dirty="0"/>
              <a:t>15</a:t>
            </a:r>
            <a:r>
              <a:rPr lang="zh-CN" altLang="en-US" dirty="0"/>
              <a:t>日，全球实施了</a:t>
            </a:r>
            <a:r>
              <a:rPr lang="en-US" altLang="zh-CN" dirty="0"/>
              <a:t>6755</a:t>
            </a:r>
            <a:r>
              <a:rPr lang="zh-CN" altLang="en-US" dirty="0"/>
              <a:t>项影响跨境贸易、投资、数据流动和劳务移民的公共政策，各国政府引入了</a:t>
            </a:r>
            <a:r>
              <a:rPr lang="en-US" altLang="zh-CN" dirty="0"/>
              <a:t>2723</a:t>
            </a:r>
            <a:r>
              <a:rPr lang="zh-CN" altLang="en-US" dirty="0"/>
              <a:t>项新的贸易扭曲措施，对</a:t>
            </a:r>
            <a:r>
              <a:rPr lang="en-US" altLang="zh-CN" dirty="0"/>
              <a:t>40%</a:t>
            </a:r>
            <a:r>
              <a:rPr lang="zh-CN" altLang="en-US" dirty="0"/>
              <a:t>的国际贸易带来了负面效应，这意味着世界范围内保护主义和民粹主义泛滥已经造成贸易自由化程度的实质性下降。</a:t>
            </a:r>
            <a:endParaRPr lang="en-US" dirty="0"/>
          </a:p>
        </p:txBody>
      </p:sp>
    </p:spTree>
    <p:extLst>
      <p:ext uri="{BB962C8B-B14F-4D97-AF65-F5344CB8AC3E}">
        <p14:creationId xmlns:p14="http://schemas.microsoft.com/office/powerpoint/2010/main" val="2905658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1E4CB-73C1-45FB-B8FD-511F4A5BCC64}"/>
              </a:ext>
            </a:extLst>
          </p:cNvPr>
          <p:cNvSpPr>
            <a:spLocks noGrp="1"/>
          </p:cNvSpPr>
          <p:nvPr>
            <p:ph type="title"/>
          </p:nvPr>
        </p:nvSpPr>
        <p:spPr/>
        <p:txBody>
          <a:bodyPr/>
          <a:lstStyle/>
          <a:p>
            <a:endParaRPr lang="en-US" dirty="0"/>
          </a:p>
        </p:txBody>
      </p:sp>
      <p:sp>
        <p:nvSpPr>
          <p:cNvPr id="3" name="内容占位符 2">
            <a:extLst>
              <a:ext uri="{FF2B5EF4-FFF2-40B4-BE49-F238E27FC236}">
                <a16:creationId xmlns:a16="http://schemas.microsoft.com/office/drawing/2014/main" id="{808B3980-77A9-4E4B-A646-61FC1557FF1E}"/>
              </a:ext>
            </a:extLst>
          </p:cNvPr>
          <p:cNvSpPr>
            <a:spLocks noGrp="1"/>
          </p:cNvSpPr>
          <p:nvPr>
            <p:ph idx="1"/>
          </p:nvPr>
        </p:nvSpPr>
        <p:spPr/>
        <p:txBody>
          <a:bodyPr/>
          <a:lstStyle/>
          <a:p>
            <a:r>
              <a:rPr lang="zh-CN" altLang="en-US" dirty="0"/>
              <a:t>发达国家通过相互之间缔结新型</a:t>
            </a:r>
            <a:r>
              <a:rPr lang="en-US" altLang="zh-CN" dirty="0"/>
              <a:t>FTA</a:t>
            </a:r>
            <a:r>
              <a:rPr lang="zh-CN" altLang="en-US" dirty="0"/>
              <a:t>，推行对等贸易，试图确立“三零”（零关税、零补贴、零壁垒）的国际贸易规则新标杆，从而以更加紧密的区域一体化在发达国家之间构建一批高水平的区域价值链，改变全球化红利的分配格局</a:t>
            </a:r>
            <a:endParaRPr lang="en-US" altLang="zh-CN" dirty="0"/>
          </a:p>
          <a:p>
            <a:r>
              <a:rPr lang="zh-CN" altLang="en-US" dirty="0"/>
              <a:t>由于智能化和自动化在发展水平接近的区域内部更容易实现，因此创新型价值链的区域化倾向更为明显，意味着区域范围内的技术和制度驱动型</a:t>
            </a:r>
            <a:r>
              <a:rPr lang="en-US" altLang="zh-CN" dirty="0"/>
              <a:t>FDI</a:t>
            </a:r>
            <a:r>
              <a:rPr lang="zh-CN" altLang="en-US" dirty="0"/>
              <a:t>将部分替代全球范围的成本和效率驱动型跨国投资。</a:t>
            </a:r>
            <a:endParaRPr lang="en-US" altLang="zh-CN" dirty="0"/>
          </a:p>
          <a:p>
            <a:r>
              <a:rPr lang="zh-CN" altLang="en-US" dirty="0"/>
              <a:t>在发达国家之间，以产业回流为支撑的区域一体化主要发生在技术含量较高的产业中，导致这类行业的价值链更短、更集中。</a:t>
            </a:r>
            <a:endParaRPr lang="en-US" dirty="0"/>
          </a:p>
        </p:txBody>
      </p:sp>
    </p:spTree>
    <p:extLst>
      <p:ext uri="{BB962C8B-B14F-4D97-AF65-F5344CB8AC3E}">
        <p14:creationId xmlns:p14="http://schemas.microsoft.com/office/powerpoint/2010/main" val="1045839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6279-FA7B-03FB-9522-62A9F3A4029F}"/>
              </a:ext>
            </a:extLst>
          </p:cNvPr>
          <p:cNvSpPr>
            <a:spLocks noGrp="1"/>
          </p:cNvSpPr>
          <p:nvPr>
            <p:ph type="title"/>
          </p:nvPr>
        </p:nvSpPr>
        <p:spPr/>
        <p:txBody>
          <a:bodyPr/>
          <a:lstStyle/>
          <a:p>
            <a:r>
              <a:rPr lang="zh-CN" altLang="en-US" dirty="0"/>
              <a:t>课程基本信息</a:t>
            </a:r>
            <a:endParaRPr lang="en-US" dirty="0"/>
          </a:p>
        </p:txBody>
      </p:sp>
      <p:sp>
        <p:nvSpPr>
          <p:cNvPr id="3" name="Content Placeholder 2">
            <a:extLst>
              <a:ext uri="{FF2B5EF4-FFF2-40B4-BE49-F238E27FC236}">
                <a16:creationId xmlns:a16="http://schemas.microsoft.com/office/drawing/2014/main" id="{BBFBB4E1-D212-13C8-4ABA-A8FA252459C6}"/>
              </a:ext>
            </a:extLst>
          </p:cNvPr>
          <p:cNvSpPr>
            <a:spLocks noGrp="1"/>
          </p:cNvSpPr>
          <p:nvPr>
            <p:ph idx="1"/>
          </p:nvPr>
        </p:nvSpPr>
        <p:spPr/>
        <p:txBody>
          <a:bodyPr/>
          <a:lstStyle/>
          <a:p>
            <a:r>
              <a:rPr lang="zh-CN" altLang="en-US" dirty="0"/>
              <a:t>名称：全球生产：企业、合约与贸易结构</a:t>
            </a:r>
            <a:endParaRPr lang="en-US" altLang="zh-CN" dirty="0"/>
          </a:p>
          <a:p>
            <a:r>
              <a:rPr lang="zh-CN" altLang="en-US" dirty="0"/>
              <a:t>时间：周一 早上 </a:t>
            </a:r>
            <a:r>
              <a:rPr lang="en-US" altLang="zh-CN" dirty="0"/>
              <a:t>9:50 – 11:20</a:t>
            </a:r>
            <a:r>
              <a:rPr lang="zh-CN" altLang="en-US" dirty="0"/>
              <a:t>（</a:t>
            </a:r>
            <a:r>
              <a:rPr lang="en-US" altLang="zh-CN" dirty="0"/>
              <a:t>2</a:t>
            </a:r>
            <a:r>
              <a:rPr lang="zh-CN" altLang="en-US" dirty="0"/>
              <a:t>课时）</a:t>
            </a:r>
            <a:endParaRPr lang="en-US" altLang="zh-CN" dirty="0"/>
          </a:p>
          <a:p>
            <a:r>
              <a:rPr lang="zh-CN" altLang="en-US" dirty="0"/>
              <a:t>地点：宁</a:t>
            </a:r>
            <a:r>
              <a:rPr lang="en-US" altLang="zh-CN" dirty="0"/>
              <a:t>227</a:t>
            </a:r>
          </a:p>
          <a:p>
            <a:r>
              <a:rPr lang="zh-CN" altLang="en-US" dirty="0"/>
              <a:t>授课教师：马国轩</a:t>
            </a:r>
            <a:endParaRPr lang="en-US" altLang="zh-CN" dirty="0"/>
          </a:p>
          <a:p>
            <a:r>
              <a:rPr lang="zh-CN" altLang="en-US" dirty="0"/>
              <a:t>教师办公室：科研楼（配楼）</a:t>
            </a:r>
            <a:r>
              <a:rPr lang="en-US" altLang="zh-CN" dirty="0"/>
              <a:t>421</a:t>
            </a:r>
          </a:p>
          <a:p>
            <a:r>
              <a:rPr lang="zh-CN" altLang="en-US" dirty="0"/>
              <a:t>答疑时间：周一下午</a:t>
            </a:r>
            <a:r>
              <a:rPr lang="en-US" altLang="zh-CN" dirty="0"/>
              <a:t>2:00</a:t>
            </a:r>
            <a:r>
              <a:rPr lang="zh-CN" altLang="en-US" dirty="0"/>
              <a:t> </a:t>
            </a:r>
            <a:r>
              <a:rPr lang="en-US" altLang="zh-CN" dirty="0"/>
              <a:t>~ 3:00</a:t>
            </a:r>
            <a:r>
              <a:rPr lang="zh-CN" altLang="en-US" dirty="0"/>
              <a:t> 或者邮件预约</a:t>
            </a:r>
            <a:endParaRPr lang="en-US" altLang="zh-CN" dirty="0"/>
          </a:p>
          <a:p>
            <a:endParaRPr lang="en-US" altLang="zh-CN" dirty="0"/>
          </a:p>
          <a:p>
            <a:endParaRPr lang="en-US" dirty="0"/>
          </a:p>
        </p:txBody>
      </p:sp>
    </p:spTree>
    <p:extLst>
      <p:ext uri="{BB962C8B-B14F-4D97-AF65-F5344CB8AC3E}">
        <p14:creationId xmlns:p14="http://schemas.microsoft.com/office/powerpoint/2010/main" val="4013519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54D88-3A83-4645-AAD0-01C1CB2061CE}"/>
              </a:ext>
            </a:extLst>
          </p:cNvPr>
          <p:cNvSpPr>
            <a:spLocks noGrp="1"/>
          </p:cNvSpPr>
          <p:nvPr>
            <p:ph type="title"/>
          </p:nvPr>
        </p:nvSpPr>
        <p:spPr/>
        <p:txBody>
          <a:bodyPr/>
          <a:lstStyle/>
          <a:p>
            <a:r>
              <a:rPr lang="zh-CN" altLang="en-US" dirty="0"/>
              <a:t>新形势下中国的选择</a:t>
            </a:r>
            <a:endParaRPr lang="en-US" dirty="0"/>
          </a:p>
        </p:txBody>
      </p:sp>
      <p:sp>
        <p:nvSpPr>
          <p:cNvPr id="3" name="内容占位符 2">
            <a:extLst>
              <a:ext uri="{FF2B5EF4-FFF2-40B4-BE49-F238E27FC236}">
                <a16:creationId xmlns:a16="http://schemas.microsoft.com/office/drawing/2014/main" id="{187F8451-279E-4ED2-8784-7258A28D7B76}"/>
              </a:ext>
            </a:extLst>
          </p:cNvPr>
          <p:cNvSpPr>
            <a:spLocks noGrp="1"/>
          </p:cNvSpPr>
          <p:nvPr>
            <p:ph idx="1"/>
          </p:nvPr>
        </p:nvSpPr>
        <p:spPr/>
        <p:txBody>
          <a:bodyPr/>
          <a:lstStyle/>
          <a:p>
            <a:r>
              <a:rPr lang="zh-CN" altLang="en-US"/>
              <a:t>靠你们了</a:t>
            </a:r>
            <a:endParaRPr lang="en-US" dirty="0"/>
          </a:p>
        </p:txBody>
      </p:sp>
    </p:spTree>
    <p:extLst>
      <p:ext uri="{BB962C8B-B14F-4D97-AF65-F5344CB8AC3E}">
        <p14:creationId xmlns:p14="http://schemas.microsoft.com/office/powerpoint/2010/main" val="359372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1DADA-C225-2E73-86EC-832EEA8D2105}"/>
              </a:ext>
            </a:extLst>
          </p:cNvPr>
          <p:cNvSpPr>
            <a:spLocks noGrp="1"/>
          </p:cNvSpPr>
          <p:nvPr>
            <p:ph type="title"/>
          </p:nvPr>
        </p:nvSpPr>
        <p:spPr/>
        <p:txBody>
          <a:bodyPr/>
          <a:lstStyle/>
          <a:p>
            <a:r>
              <a:rPr lang="zh-CN" altLang="en-US" dirty="0"/>
              <a:t>课程简介</a:t>
            </a:r>
            <a:endParaRPr lang="en-US" dirty="0"/>
          </a:p>
        </p:txBody>
      </p:sp>
      <p:sp>
        <p:nvSpPr>
          <p:cNvPr id="3" name="Content Placeholder 2">
            <a:extLst>
              <a:ext uri="{FF2B5EF4-FFF2-40B4-BE49-F238E27FC236}">
                <a16:creationId xmlns:a16="http://schemas.microsoft.com/office/drawing/2014/main" id="{6632A325-ADF6-7AFB-82E0-B43FC6251B3F}"/>
              </a:ext>
            </a:extLst>
          </p:cNvPr>
          <p:cNvSpPr>
            <a:spLocks noGrp="1"/>
          </p:cNvSpPr>
          <p:nvPr>
            <p:ph idx="1"/>
          </p:nvPr>
        </p:nvSpPr>
        <p:spPr/>
        <p:txBody>
          <a:bodyPr/>
          <a:lstStyle/>
          <a:p>
            <a:r>
              <a:rPr lang="zh-CN" altLang="en-US" b="0" i="0" dirty="0">
                <a:solidFill>
                  <a:srgbClr val="000000"/>
                </a:solidFill>
                <a:effectLst/>
                <a:latin typeface="Arial" panose="020B0604020202020204" pitchFamily="34" charset="0"/>
              </a:rPr>
              <a:t>本课程讲授与全球生产有关的理论和实证研究。首先，本课程对全球生产现象进行描述，并且综述新古典和新贸易理论。然后，本课程详细介绍全球生产背景下有关</a:t>
            </a:r>
            <a:r>
              <a:rPr lang="zh-CN" altLang="en-US" b="1" i="0" dirty="0">
                <a:solidFill>
                  <a:srgbClr val="000000"/>
                </a:solidFill>
                <a:effectLst/>
                <a:latin typeface="Arial" panose="020B0604020202020204" pitchFamily="34" charset="0"/>
              </a:rPr>
              <a:t>合同执行方式</a:t>
            </a:r>
            <a:r>
              <a:rPr lang="zh-CN" altLang="en-US" b="0" i="0" dirty="0">
                <a:solidFill>
                  <a:srgbClr val="000000"/>
                </a:solidFill>
                <a:effectLst/>
                <a:latin typeface="Arial" panose="020B0604020202020204" pitchFamily="34" charset="0"/>
              </a:rPr>
              <a:t>的理论模型和实证分析。</a:t>
            </a:r>
            <a:endParaRPr lang="en-US" altLang="zh-CN" b="0" i="0" dirty="0">
              <a:solidFill>
                <a:srgbClr val="000000"/>
              </a:solidFill>
              <a:effectLst/>
              <a:latin typeface="Arial" panose="020B0604020202020204" pitchFamily="34" charset="0"/>
            </a:endParaRPr>
          </a:p>
          <a:p>
            <a:r>
              <a:rPr lang="zh-CN" altLang="en-US" b="0" i="0" dirty="0">
                <a:solidFill>
                  <a:srgbClr val="000000"/>
                </a:solidFill>
                <a:effectLst/>
                <a:latin typeface="Arial" panose="020B0604020202020204" pitchFamily="34" charset="0"/>
              </a:rPr>
              <a:t>授课内容涵盖</a:t>
            </a:r>
            <a:endParaRPr lang="en-US" altLang="zh-CN" b="0" i="0" dirty="0">
              <a:solidFill>
                <a:srgbClr val="000000"/>
              </a:solidFill>
              <a:effectLst/>
              <a:latin typeface="Arial" panose="020B0604020202020204" pitchFamily="34" charset="0"/>
            </a:endParaRPr>
          </a:p>
          <a:p>
            <a:pPr lvl="1"/>
            <a:r>
              <a:rPr lang="zh-CN" altLang="en-US" b="0" i="0" dirty="0">
                <a:solidFill>
                  <a:srgbClr val="000000"/>
                </a:solidFill>
                <a:effectLst/>
                <a:latin typeface="Arial" panose="020B0604020202020204" pitchFamily="34" charset="0"/>
              </a:rPr>
              <a:t>公司动态变化与出口选择，</a:t>
            </a:r>
            <a:endParaRPr lang="en-US" altLang="zh-CN" b="0" i="0" dirty="0">
              <a:solidFill>
                <a:srgbClr val="000000"/>
              </a:solidFill>
              <a:effectLst/>
              <a:latin typeface="Arial" panose="020B0604020202020204" pitchFamily="34" charset="0"/>
            </a:endParaRPr>
          </a:p>
          <a:p>
            <a:pPr lvl="1"/>
            <a:r>
              <a:rPr lang="zh-CN" altLang="en-US" b="0" i="0" dirty="0">
                <a:solidFill>
                  <a:srgbClr val="000000"/>
                </a:solidFill>
                <a:effectLst/>
                <a:latin typeface="Arial" panose="020B0604020202020204" pitchFamily="34" charset="0"/>
              </a:rPr>
              <a:t>公司对外协议合同决策和出口、全球采购，</a:t>
            </a:r>
            <a:endParaRPr lang="en-US" altLang="zh-CN" dirty="0">
              <a:solidFill>
                <a:srgbClr val="000000"/>
              </a:solidFill>
              <a:latin typeface="Arial" panose="020B0604020202020204" pitchFamily="34" charset="0"/>
            </a:endParaRPr>
          </a:p>
          <a:p>
            <a:pPr lvl="1"/>
            <a:r>
              <a:rPr lang="zh-CN" altLang="en-US" b="0" i="0" dirty="0">
                <a:solidFill>
                  <a:srgbClr val="000000"/>
                </a:solidFill>
                <a:effectLst/>
                <a:latin typeface="Arial" panose="020B0604020202020204" pitchFamily="34" charset="0"/>
              </a:rPr>
              <a:t>在全球化生产下如何进行交易成本控制，知识产权方面保护和企业内部生产还是外包决策等。</a:t>
            </a:r>
            <a:endParaRPr lang="en-US" dirty="0"/>
          </a:p>
        </p:txBody>
      </p:sp>
    </p:spTree>
    <p:extLst>
      <p:ext uri="{BB962C8B-B14F-4D97-AF65-F5344CB8AC3E}">
        <p14:creationId xmlns:p14="http://schemas.microsoft.com/office/powerpoint/2010/main" val="1513150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A898-C12C-ACD7-8FCF-0F438D716509}"/>
              </a:ext>
            </a:extLst>
          </p:cNvPr>
          <p:cNvSpPr>
            <a:spLocks noGrp="1"/>
          </p:cNvSpPr>
          <p:nvPr>
            <p:ph type="title"/>
          </p:nvPr>
        </p:nvSpPr>
        <p:spPr/>
        <p:txBody>
          <a:bodyPr/>
          <a:lstStyle/>
          <a:p>
            <a:r>
              <a:rPr lang="zh-CN" altLang="en-US" dirty="0"/>
              <a:t>课程的说明和预备知识</a:t>
            </a:r>
            <a:endParaRPr lang="en-US" dirty="0"/>
          </a:p>
        </p:txBody>
      </p:sp>
      <p:sp>
        <p:nvSpPr>
          <p:cNvPr id="3" name="Content Placeholder 2">
            <a:extLst>
              <a:ext uri="{FF2B5EF4-FFF2-40B4-BE49-F238E27FC236}">
                <a16:creationId xmlns:a16="http://schemas.microsoft.com/office/drawing/2014/main" id="{FC7435F5-5CF8-1137-7018-70549355A693}"/>
              </a:ext>
            </a:extLst>
          </p:cNvPr>
          <p:cNvSpPr>
            <a:spLocks noGrp="1"/>
          </p:cNvSpPr>
          <p:nvPr>
            <p:ph idx="1"/>
          </p:nvPr>
        </p:nvSpPr>
        <p:spPr/>
        <p:txBody>
          <a:bodyPr/>
          <a:lstStyle/>
          <a:p>
            <a:r>
              <a:rPr lang="zh-CN" altLang="en-US" sz="3200" dirty="0"/>
              <a:t>本课程是理论模型为主</a:t>
            </a:r>
            <a:endParaRPr lang="en-US" altLang="zh-CN" sz="3200" dirty="0"/>
          </a:p>
          <a:p>
            <a:pPr lvl="1"/>
            <a:r>
              <a:rPr lang="zh-CN" altLang="en-US" sz="2800" dirty="0"/>
              <a:t>需要有概率论、数学分析的数理基础</a:t>
            </a:r>
            <a:endParaRPr lang="en-US" altLang="zh-CN" sz="2800" dirty="0"/>
          </a:p>
          <a:p>
            <a:pPr lvl="1"/>
            <a:r>
              <a:rPr lang="zh-CN" altLang="en-US" sz="2800" dirty="0"/>
              <a:t>需要对国际贸易和新贸易理论有一定了解</a:t>
            </a:r>
            <a:endParaRPr lang="en-US" altLang="zh-CN" sz="2800" dirty="0"/>
          </a:p>
          <a:p>
            <a:endParaRPr lang="en-US" altLang="zh-CN" sz="3200" dirty="0"/>
          </a:p>
          <a:p>
            <a:r>
              <a:rPr lang="zh-CN" altLang="en-US" sz="3200" dirty="0"/>
              <a:t>课程中也会涉及数据处理和编程计算</a:t>
            </a:r>
            <a:endParaRPr lang="en-US" altLang="zh-CN" sz="3200" dirty="0"/>
          </a:p>
          <a:p>
            <a:pPr lvl="1"/>
            <a:r>
              <a:rPr lang="zh-CN" altLang="en-US" sz="2800" dirty="0"/>
              <a:t>帮助训练和培养学生数据处理的能力和技巧</a:t>
            </a:r>
            <a:endParaRPr lang="en-US" altLang="zh-CN" sz="2800" dirty="0"/>
          </a:p>
          <a:p>
            <a:pPr lvl="1"/>
            <a:endParaRPr lang="en-US" dirty="0"/>
          </a:p>
          <a:p>
            <a:r>
              <a:rPr lang="zh-CN" altLang="en-US" dirty="0"/>
              <a:t>课程中也会加入一些实证分析的练习</a:t>
            </a:r>
            <a:endParaRPr lang="en-US" dirty="0"/>
          </a:p>
        </p:txBody>
      </p:sp>
    </p:spTree>
    <p:extLst>
      <p:ext uri="{BB962C8B-B14F-4D97-AF65-F5344CB8AC3E}">
        <p14:creationId xmlns:p14="http://schemas.microsoft.com/office/powerpoint/2010/main" val="654855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CCE89-DF13-092B-9C92-11E9752431E5}"/>
              </a:ext>
            </a:extLst>
          </p:cNvPr>
          <p:cNvSpPr>
            <a:spLocks noGrp="1"/>
          </p:cNvSpPr>
          <p:nvPr>
            <p:ph type="title"/>
          </p:nvPr>
        </p:nvSpPr>
        <p:spPr/>
        <p:txBody>
          <a:bodyPr/>
          <a:lstStyle/>
          <a:p>
            <a:r>
              <a:rPr lang="zh-CN" altLang="en-US" dirty="0"/>
              <a:t>作业与考试</a:t>
            </a:r>
            <a:endParaRPr lang="en-US" dirty="0"/>
          </a:p>
        </p:txBody>
      </p:sp>
      <p:sp>
        <p:nvSpPr>
          <p:cNvPr id="3" name="Content Placeholder 2">
            <a:extLst>
              <a:ext uri="{FF2B5EF4-FFF2-40B4-BE49-F238E27FC236}">
                <a16:creationId xmlns:a16="http://schemas.microsoft.com/office/drawing/2014/main" id="{822C5F48-6246-37A0-2B91-F92192838C2B}"/>
              </a:ext>
            </a:extLst>
          </p:cNvPr>
          <p:cNvSpPr>
            <a:spLocks noGrp="1"/>
          </p:cNvSpPr>
          <p:nvPr>
            <p:ph idx="1"/>
          </p:nvPr>
        </p:nvSpPr>
        <p:spPr/>
        <p:txBody>
          <a:bodyPr/>
          <a:lstStyle/>
          <a:p>
            <a:r>
              <a:rPr lang="zh-CN" altLang="en-US" dirty="0"/>
              <a:t>课堂出勤：</a:t>
            </a:r>
            <a:r>
              <a:rPr lang="en-US" altLang="zh-CN" dirty="0"/>
              <a:t>20%</a:t>
            </a:r>
          </a:p>
          <a:p>
            <a:r>
              <a:rPr lang="zh-CN" altLang="en-US" dirty="0"/>
              <a:t>作业：</a:t>
            </a:r>
            <a:r>
              <a:rPr lang="en-US" altLang="zh-CN" dirty="0"/>
              <a:t>50%</a:t>
            </a:r>
          </a:p>
          <a:p>
            <a:r>
              <a:rPr lang="zh-CN" altLang="en-US" dirty="0"/>
              <a:t>期末大作业：</a:t>
            </a:r>
            <a:r>
              <a:rPr lang="en-US" altLang="zh-CN" dirty="0"/>
              <a:t>30%</a:t>
            </a:r>
          </a:p>
          <a:p>
            <a:endParaRPr lang="en-US" altLang="zh-CN" dirty="0"/>
          </a:p>
          <a:p>
            <a:r>
              <a:rPr lang="zh-CN" altLang="en-US" dirty="0"/>
              <a:t>其中一次作业为模拟开题报告（</a:t>
            </a:r>
            <a:r>
              <a:rPr lang="en-US" altLang="zh-CN" dirty="0"/>
              <a:t>research proposal</a:t>
            </a:r>
            <a:r>
              <a:rPr lang="zh-CN" altLang="en-US" dirty="0"/>
              <a:t>）</a:t>
            </a:r>
            <a:endParaRPr lang="en-US" altLang="zh-CN" dirty="0"/>
          </a:p>
          <a:p>
            <a:endParaRPr lang="en-US" dirty="0"/>
          </a:p>
        </p:txBody>
      </p:sp>
    </p:spTree>
    <p:extLst>
      <p:ext uri="{BB962C8B-B14F-4D97-AF65-F5344CB8AC3E}">
        <p14:creationId xmlns:p14="http://schemas.microsoft.com/office/powerpoint/2010/main" val="288235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BD5B-44CB-9335-5EA1-325188C29D1E}"/>
              </a:ext>
            </a:extLst>
          </p:cNvPr>
          <p:cNvSpPr>
            <a:spLocks noGrp="1"/>
          </p:cNvSpPr>
          <p:nvPr>
            <p:ph type="title"/>
          </p:nvPr>
        </p:nvSpPr>
        <p:spPr/>
        <p:txBody>
          <a:bodyPr/>
          <a:lstStyle/>
          <a:p>
            <a:r>
              <a:rPr lang="zh-CN" altLang="en-US" dirty="0"/>
              <a:t>相关教材与参考书目</a:t>
            </a:r>
            <a:endParaRPr lang="en-US" dirty="0"/>
          </a:p>
        </p:txBody>
      </p:sp>
      <p:sp>
        <p:nvSpPr>
          <p:cNvPr id="3" name="Content Placeholder 2">
            <a:extLst>
              <a:ext uri="{FF2B5EF4-FFF2-40B4-BE49-F238E27FC236}">
                <a16:creationId xmlns:a16="http://schemas.microsoft.com/office/drawing/2014/main" id="{71F77CED-7D2D-2594-6204-B70CB4DB3D00}"/>
              </a:ext>
            </a:extLst>
          </p:cNvPr>
          <p:cNvSpPr>
            <a:spLocks noGrp="1"/>
          </p:cNvSpPr>
          <p:nvPr>
            <p:ph idx="1"/>
          </p:nvPr>
        </p:nvSpPr>
        <p:spPr/>
        <p:txBody>
          <a:bodyPr>
            <a:normAutofit fontScale="77500" lnSpcReduction="20000"/>
          </a:bodyPr>
          <a:lstStyle/>
          <a:p>
            <a:r>
              <a:rPr lang="zh-CN" altLang="en-US" sz="3300" dirty="0">
                <a:effectLst/>
              </a:rPr>
              <a:t>主要教材</a:t>
            </a:r>
            <a:endParaRPr lang="en-US" sz="3300" dirty="0">
              <a:effectLst/>
            </a:endParaRPr>
          </a:p>
          <a:p>
            <a:pPr lvl="1"/>
            <a:r>
              <a:rPr lang="en-US" sz="2800" dirty="0">
                <a:effectLst/>
              </a:rPr>
              <a:t>Pol </a:t>
            </a:r>
            <a:r>
              <a:rPr lang="en-US" sz="2800" dirty="0" err="1">
                <a:effectLst/>
              </a:rPr>
              <a:t>Antras</a:t>
            </a:r>
            <a:r>
              <a:rPr lang="en-US" sz="2800" dirty="0"/>
              <a:t>.</a:t>
            </a:r>
            <a:r>
              <a:rPr lang="en-US" sz="2800" dirty="0">
                <a:effectLst/>
              </a:rPr>
              <a:t> “Global Production: Firms, Contracts and Trade Structure”, (2016). Princeton University Press.</a:t>
            </a:r>
          </a:p>
          <a:p>
            <a:pPr lvl="1"/>
            <a:r>
              <a:rPr lang="en-US" sz="2800" dirty="0">
                <a:effectLst/>
              </a:rPr>
              <a:t>https://scholar.harvard.edu/antras/books</a:t>
            </a:r>
          </a:p>
          <a:p>
            <a:endParaRPr lang="en-US" sz="3300" dirty="0"/>
          </a:p>
          <a:p>
            <a:r>
              <a:rPr lang="zh-CN" altLang="en-US" sz="3300" dirty="0"/>
              <a:t>参考教材</a:t>
            </a:r>
            <a:endParaRPr lang="en-US" altLang="zh-CN" sz="3300" dirty="0"/>
          </a:p>
          <a:p>
            <a:pPr lvl="1"/>
            <a:r>
              <a:rPr lang="en-US" sz="2800" dirty="0">
                <a:effectLst/>
              </a:rPr>
              <a:t>Mas-</a:t>
            </a:r>
            <a:r>
              <a:rPr lang="en-US" sz="2800" dirty="0" err="1">
                <a:effectLst/>
              </a:rPr>
              <a:t>Collel</a:t>
            </a:r>
            <a:r>
              <a:rPr lang="en-US" sz="2800" dirty="0">
                <a:effectLst/>
              </a:rPr>
              <a:t>, </a:t>
            </a:r>
            <a:r>
              <a:rPr lang="en-US" sz="2800" dirty="0" err="1">
                <a:effectLst/>
              </a:rPr>
              <a:t>Whinston</a:t>
            </a:r>
            <a:r>
              <a:rPr lang="en-US" sz="2800" dirty="0">
                <a:effectLst/>
              </a:rPr>
              <a:t>, and M. Green. "Microeconomic Theory." (1995). Oxford University Press.</a:t>
            </a:r>
          </a:p>
          <a:p>
            <a:pPr lvl="1"/>
            <a:r>
              <a:rPr lang="en-US" sz="2800" dirty="0">
                <a:effectLst/>
              </a:rPr>
              <a:t>Paul R. Krugman, “International Economics: Theory and Policy.” (2022). Pearson</a:t>
            </a:r>
          </a:p>
          <a:p>
            <a:pPr lvl="1"/>
            <a:r>
              <a:rPr lang="en-US" sz="2800" dirty="0">
                <a:effectLst/>
              </a:rPr>
              <a:t>Jonathan Eaton and Samuel </a:t>
            </a:r>
            <a:r>
              <a:rPr lang="en-US" sz="2800" dirty="0" err="1">
                <a:effectLst/>
              </a:rPr>
              <a:t>Kortum</a:t>
            </a:r>
            <a:r>
              <a:rPr lang="en-US" sz="2800" dirty="0"/>
              <a:t>.</a:t>
            </a:r>
            <a:r>
              <a:rPr lang="en-US" sz="2800" dirty="0">
                <a:effectLst/>
              </a:rPr>
              <a:t> Technology in the Global Economy: A Framework for Quantitative Analysis.  Manuscript</a:t>
            </a:r>
          </a:p>
          <a:p>
            <a:pPr lvl="1"/>
            <a:r>
              <a:rPr lang="en-US" sz="2800" dirty="0">
                <a:effectLst/>
              </a:rPr>
              <a:t>Tilman Borger.</a:t>
            </a:r>
            <a:r>
              <a:rPr lang="zh-CN" altLang="en-US" sz="2800" dirty="0"/>
              <a:t> </a:t>
            </a:r>
            <a:r>
              <a:rPr lang="en-US" altLang="zh-CN" sz="2800" dirty="0"/>
              <a:t>“An Introduction to the Theory of Mechanism Design.”(2015). Oxford </a:t>
            </a:r>
            <a:r>
              <a:rPr lang="en-US" sz="2800" dirty="0">
                <a:effectLst/>
              </a:rPr>
              <a:t>University Press</a:t>
            </a:r>
          </a:p>
          <a:p>
            <a:endParaRPr lang="en-US" dirty="0"/>
          </a:p>
        </p:txBody>
      </p:sp>
    </p:spTree>
    <p:extLst>
      <p:ext uri="{BB962C8B-B14F-4D97-AF65-F5344CB8AC3E}">
        <p14:creationId xmlns:p14="http://schemas.microsoft.com/office/powerpoint/2010/main" val="1573587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D8509-33D4-438D-80CA-60998A946DA0}"/>
              </a:ext>
            </a:extLst>
          </p:cNvPr>
          <p:cNvSpPr>
            <a:spLocks noGrp="1"/>
          </p:cNvSpPr>
          <p:nvPr>
            <p:ph type="title"/>
          </p:nvPr>
        </p:nvSpPr>
        <p:spPr/>
        <p:txBody>
          <a:bodyPr/>
          <a:lstStyle/>
          <a:p>
            <a:r>
              <a:rPr lang="zh-CN" altLang="en-US" dirty="0"/>
              <a:t>什么是全球价值链（</a:t>
            </a:r>
            <a:r>
              <a:rPr lang="en-US" altLang="zh-CN" dirty="0"/>
              <a:t>GVC</a:t>
            </a:r>
            <a:r>
              <a:rPr lang="zh-CN" altLang="en-US"/>
              <a:t>）</a:t>
            </a:r>
            <a:endParaRPr lang="en-US"/>
          </a:p>
        </p:txBody>
      </p:sp>
      <p:sp>
        <p:nvSpPr>
          <p:cNvPr id="3" name="内容占位符 2">
            <a:extLst>
              <a:ext uri="{FF2B5EF4-FFF2-40B4-BE49-F238E27FC236}">
                <a16:creationId xmlns:a16="http://schemas.microsoft.com/office/drawing/2014/main" id="{FEE53D61-10AF-454F-AF15-FF4DD5804761}"/>
              </a:ext>
            </a:extLst>
          </p:cNvPr>
          <p:cNvSpPr>
            <a:spLocks noGrp="1"/>
          </p:cNvSpPr>
          <p:nvPr>
            <p:ph idx="1"/>
          </p:nvPr>
        </p:nvSpPr>
        <p:spPr/>
        <p:txBody>
          <a:bodyPr/>
          <a:lstStyle/>
          <a:p>
            <a:r>
              <a:rPr lang="zh-CN" altLang="en-US" dirty="0"/>
              <a:t>全球价值链是指</a:t>
            </a:r>
            <a:r>
              <a:rPr lang="zh-CN" altLang="en-US" b="1" dirty="0"/>
              <a:t>为实现商品或服务价值而连接生产、销售 、回收处理等过程的全球性跨企业网络组织</a:t>
            </a:r>
            <a:r>
              <a:rPr lang="zh-CN" altLang="en-US" dirty="0"/>
              <a:t>，涉及从原料采购和运输， 半成品和成品的生产和分销 ，直至最终消费和回收处理的整个过程。</a:t>
            </a:r>
            <a:r>
              <a:rPr lang="en-US" altLang="zh-CN" dirty="0"/>
              <a:t>——</a:t>
            </a:r>
            <a:r>
              <a:rPr lang="zh-CN" altLang="en-US" dirty="0"/>
              <a:t>联合国工业发展组织</a:t>
            </a:r>
            <a:endParaRPr lang="en-US" dirty="0"/>
          </a:p>
        </p:txBody>
      </p:sp>
      <p:pic>
        <p:nvPicPr>
          <p:cNvPr id="4" name="图片 3">
            <a:extLst>
              <a:ext uri="{FF2B5EF4-FFF2-40B4-BE49-F238E27FC236}">
                <a16:creationId xmlns:a16="http://schemas.microsoft.com/office/drawing/2014/main" id="{5FF1BC4F-1483-48E6-A16F-1D6936D8A3CD}"/>
              </a:ext>
            </a:extLst>
          </p:cNvPr>
          <p:cNvPicPr>
            <a:picLocks noChangeAspect="1"/>
          </p:cNvPicPr>
          <p:nvPr/>
        </p:nvPicPr>
        <p:blipFill>
          <a:blip r:embed="rId3"/>
          <a:stretch>
            <a:fillRect/>
          </a:stretch>
        </p:blipFill>
        <p:spPr>
          <a:xfrm>
            <a:off x="1567248" y="3442778"/>
            <a:ext cx="9057503" cy="3328723"/>
          </a:xfrm>
          <a:prstGeom prst="rect">
            <a:avLst/>
          </a:prstGeom>
        </p:spPr>
      </p:pic>
    </p:spTree>
    <p:extLst>
      <p:ext uri="{BB962C8B-B14F-4D97-AF65-F5344CB8AC3E}">
        <p14:creationId xmlns:p14="http://schemas.microsoft.com/office/powerpoint/2010/main" val="157211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CA797-130C-4139-A13F-EAD0953D9C29}"/>
              </a:ext>
            </a:extLst>
          </p:cNvPr>
          <p:cNvSpPr>
            <a:spLocks noGrp="1"/>
          </p:cNvSpPr>
          <p:nvPr>
            <p:ph type="title"/>
          </p:nvPr>
        </p:nvSpPr>
        <p:spPr/>
        <p:txBody>
          <a:bodyPr/>
          <a:lstStyle/>
          <a:p>
            <a:endParaRPr lang="en-US" dirty="0"/>
          </a:p>
        </p:txBody>
      </p:sp>
      <p:sp>
        <p:nvSpPr>
          <p:cNvPr id="3" name="内容占位符 2">
            <a:extLst>
              <a:ext uri="{FF2B5EF4-FFF2-40B4-BE49-F238E27FC236}">
                <a16:creationId xmlns:a16="http://schemas.microsoft.com/office/drawing/2014/main" id="{A31E8029-53D2-4DD4-ADF7-722BE0B21CB6}"/>
              </a:ext>
            </a:extLst>
          </p:cNvPr>
          <p:cNvSpPr>
            <a:spLocks noGrp="1"/>
          </p:cNvSpPr>
          <p:nvPr>
            <p:ph idx="1"/>
          </p:nvPr>
        </p:nvSpPr>
        <p:spPr/>
        <p:txBody>
          <a:bodyPr/>
          <a:lstStyle/>
          <a:p>
            <a:r>
              <a:rPr lang="zh-CN" altLang="en-US" dirty="0"/>
              <a:t>企业之间的业务往来通常都建立在持久关系基础之上。 </a:t>
            </a:r>
            <a:endParaRPr lang="en-US" altLang="zh-CN" dirty="0"/>
          </a:p>
          <a:p>
            <a:r>
              <a:rPr lang="zh-CN" altLang="en-US" dirty="0"/>
              <a:t>经济基本面驱动国家是否参与全球价值链，而政策对提高参与度、拓宽利益面很重要。</a:t>
            </a:r>
            <a:endParaRPr lang="en-US" dirty="0"/>
          </a:p>
        </p:txBody>
      </p:sp>
      <p:pic>
        <p:nvPicPr>
          <p:cNvPr id="4" name="图片 3">
            <a:extLst>
              <a:ext uri="{FF2B5EF4-FFF2-40B4-BE49-F238E27FC236}">
                <a16:creationId xmlns:a16="http://schemas.microsoft.com/office/drawing/2014/main" id="{57894B27-0318-4B21-96D2-CA02A5F3FA50}"/>
              </a:ext>
            </a:extLst>
          </p:cNvPr>
          <p:cNvPicPr>
            <a:picLocks noChangeAspect="1"/>
          </p:cNvPicPr>
          <p:nvPr/>
        </p:nvPicPr>
        <p:blipFill>
          <a:blip r:embed="rId2"/>
          <a:stretch>
            <a:fillRect/>
          </a:stretch>
        </p:blipFill>
        <p:spPr>
          <a:xfrm>
            <a:off x="3105181" y="3296947"/>
            <a:ext cx="5981637" cy="3561053"/>
          </a:xfrm>
          <a:prstGeom prst="rect">
            <a:avLst/>
          </a:prstGeom>
        </p:spPr>
      </p:pic>
    </p:spTree>
    <p:extLst>
      <p:ext uri="{BB962C8B-B14F-4D97-AF65-F5344CB8AC3E}">
        <p14:creationId xmlns:p14="http://schemas.microsoft.com/office/powerpoint/2010/main" val="1833717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25E79-E607-499A-A4A0-C04C775BC5F9}"/>
              </a:ext>
            </a:extLst>
          </p:cNvPr>
          <p:cNvSpPr>
            <a:spLocks noGrp="1"/>
          </p:cNvSpPr>
          <p:nvPr>
            <p:ph type="title"/>
          </p:nvPr>
        </p:nvSpPr>
        <p:spPr/>
        <p:txBody>
          <a:bodyPr/>
          <a:lstStyle/>
          <a:p>
            <a:r>
              <a:rPr lang="zh-CN" altLang="en-US" dirty="0"/>
              <a:t>全球化与全球价值链</a:t>
            </a:r>
            <a:endParaRPr lang="en-US" dirty="0"/>
          </a:p>
        </p:txBody>
      </p:sp>
      <p:pic>
        <p:nvPicPr>
          <p:cNvPr id="4" name="内容占位符 3">
            <a:extLst>
              <a:ext uri="{FF2B5EF4-FFF2-40B4-BE49-F238E27FC236}">
                <a16:creationId xmlns:a16="http://schemas.microsoft.com/office/drawing/2014/main" id="{908E11ED-7B04-4AA1-AEFD-3183C8701AE0}"/>
              </a:ext>
            </a:extLst>
          </p:cNvPr>
          <p:cNvPicPr>
            <a:picLocks noGrp="1" noChangeAspect="1"/>
          </p:cNvPicPr>
          <p:nvPr>
            <p:ph idx="1"/>
          </p:nvPr>
        </p:nvPicPr>
        <p:blipFill>
          <a:blip r:embed="rId2"/>
          <a:stretch>
            <a:fillRect/>
          </a:stretch>
        </p:blipFill>
        <p:spPr>
          <a:xfrm>
            <a:off x="1839972" y="1717984"/>
            <a:ext cx="8512055" cy="5140016"/>
          </a:xfrm>
          <a:prstGeom prst="rect">
            <a:avLst/>
          </a:prstGeom>
        </p:spPr>
      </p:pic>
    </p:spTree>
    <p:extLst>
      <p:ext uri="{BB962C8B-B14F-4D97-AF65-F5344CB8AC3E}">
        <p14:creationId xmlns:p14="http://schemas.microsoft.com/office/powerpoint/2010/main" val="3761213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1771</Words>
  <Application>Microsoft Office PowerPoint</Application>
  <PresentationFormat>宽屏</PresentationFormat>
  <Paragraphs>135</Paragraphs>
  <Slides>20</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PingFang SC</vt:lpstr>
      <vt:lpstr>Arial</vt:lpstr>
      <vt:lpstr>Calibri</vt:lpstr>
      <vt:lpstr>Calibri Light</vt:lpstr>
      <vt:lpstr>Office Theme</vt:lpstr>
      <vt:lpstr>全球生产：企业、合约与贸易结构</vt:lpstr>
      <vt:lpstr>课程基本信息</vt:lpstr>
      <vt:lpstr>课程简介</vt:lpstr>
      <vt:lpstr>课程的说明和预备知识</vt:lpstr>
      <vt:lpstr>作业与考试</vt:lpstr>
      <vt:lpstr>相关教材与参考书目</vt:lpstr>
      <vt:lpstr>什么是全球价值链（GVC）</vt:lpstr>
      <vt:lpstr>PowerPoint 演示文稿</vt:lpstr>
      <vt:lpstr>全球化与全球价值链</vt:lpstr>
      <vt:lpstr>全球价值链参与方式转型与升级</vt:lpstr>
      <vt:lpstr>外部不确定性与全球价值链重构</vt:lpstr>
      <vt:lpstr>劳动力成本VS人力资本</vt:lpstr>
      <vt:lpstr>物流业，快递业：人力的替代</vt:lpstr>
      <vt:lpstr>智慧物流（无人机）</vt:lpstr>
      <vt:lpstr>（特斯拉）自动驾驶</vt:lpstr>
      <vt:lpstr>ChatGPT &amp; Sora</vt:lpstr>
      <vt:lpstr>DeepSeek</vt:lpstr>
      <vt:lpstr>贸易政策转向与多边主义的困境</vt:lpstr>
      <vt:lpstr>PowerPoint 演示文稿</vt:lpstr>
      <vt:lpstr>新形势下中国的选择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全球生产：企业、合约与贸易结构</dc:title>
  <dc:creator>Ma Guoxuan</dc:creator>
  <cp:lastModifiedBy>Guoxuan Ma</cp:lastModifiedBy>
  <cp:revision>98</cp:revision>
  <dcterms:created xsi:type="dcterms:W3CDTF">2023-02-28T11:42:56Z</dcterms:created>
  <dcterms:modified xsi:type="dcterms:W3CDTF">2025-03-02T16:11:46Z</dcterms:modified>
</cp:coreProperties>
</file>